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5" r:id="rId1"/>
  </p:sldMasterIdLst>
  <p:sldIdLst>
    <p:sldId id="256" r:id="rId2"/>
    <p:sldId id="257" r:id="rId3"/>
    <p:sldId id="265" r:id="rId4"/>
    <p:sldId id="261" r:id="rId5"/>
    <p:sldId id="262" r:id="rId6"/>
    <p:sldId id="266" r:id="rId7"/>
    <p:sldId id="264" r:id="rId8"/>
    <p:sldId id="260" r:id="rId9"/>
    <p:sldId id="258" r:id="rId10"/>
    <p:sldId id="259" r:id="rId11"/>
    <p:sldId id="26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85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1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1420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21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8819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0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33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991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3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935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5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4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47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54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1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9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8495" y="1558344"/>
            <a:ext cx="7625507" cy="3786388"/>
          </a:xfrm>
        </p:spPr>
        <p:txBody>
          <a:bodyPr/>
          <a:lstStyle/>
          <a:p>
            <a:pPr algn="l"/>
            <a:r>
              <a:rPr lang="ru-RU" sz="4800" dirty="0">
                <a:solidFill>
                  <a:srgbClr val="0F6FC6"/>
                </a:solidFill>
              </a:rPr>
              <a:t/>
            </a:r>
            <a:br>
              <a:rPr lang="ru-RU" sz="4800" dirty="0">
                <a:solidFill>
                  <a:srgbClr val="0F6FC6"/>
                </a:solidFill>
              </a:rPr>
            </a:br>
            <a:r>
              <a:rPr lang="ru-RU" sz="4800" dirty="0">
                <a:solidFill>
                  <a:srgbClr val="0F6FC6"/>
                </a:solidFill>
              </a:rPr>
              <a:t>Умное зеркало «</a:t>
            </a:r>
            <a:r>
              <a:rPr lang="en-US" sz="4800" dirty="0" err="1">
                <a:solidFill>
                  <a:srgbClr val="0F6FC6"/>
                </a:solidFill>
              </a:rPr>
              <a:t>ArtikMe</a:t>
            </a:r>
            <a:r>
              <a:rPr lang="ru-RU" sz="4800" dirty="0">
                <a:solidFill>
                  <a:srgbClr val="0F6FC6"/>
                </a:solidFill>
              </a:rPr>
              <a:t>»</a:t>
            </a:r>
            <a:r>
              <a:rPr lang="en-US" sz="4800" dirty="0">
                <a:solidFill>
                  <a:srgbClr val="0F6FC6"/>
                </a:solidFill>
              </a:rPr>
              <a:t> </a:t>
            </a:r>
            <a:r>
              <a:rPr lang="ru-RU" sz="4800" dirty="0">
                <a:solidFill>
                  <a:srgbClr val="0F6FC6"/>
                </a:solidFill>
              </a:rPr>
              <a:t>в работе специалистов сопровождения </a:t>
            </a:r>
            <a:br>
              <a:rPr lang="ru-RU" sz="4800" dirty="0">
                <a:solidFill>
                  <a:srgbClr val="0F6FC6"/>
                </a:solidFill>
              </a:rPr>
            </a:br>
            <a:r>
              <a:rPr lang="ru-RU" sz="4800" dirty="0">
                <a:solidFill>
                  <a:srgbClr val="0F6FC6"/>
                </a:solidFill>
              </a:rPr>
              <a:t>детей с ОВЗ</a:t>
            </a:r>
            <a:br>
              <a:rPr lang="ru-RU" sz="4800" dirty="0">
                <a:solidFill>
                  <a:srgbClr val="0F6FC6"/>
                </a:solidFill>
              </a:rPr>
            </a:br>
            <a:r>
              <a:rPr lang="ru-RU" sz="4800" dirty="0">
                <a:solidFill>
                  <a:srgbClr val="0F6FC6"/>
                </a:solidFill>
              </a:rPr>
              <a:t/>
            </a:r>
            <a:br>
              <a:rPr lang="ru-RU" sz="4800" dirty="0">
                <a:solidFill>
                  <a:srgbClr val="0F6FC6"/>
                </a:solidFill>
              </a:rPr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958365"/>
            <a:ext cx="7766936" cy="1777285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dirty="0"/>
              <a:t>МАДОУ №167</a:t>
            </a:r>
          </a:p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У.А. </a:t>
            </a:r>
            <a:r>
              <a:rPr lang="ru-RU" dirty="0"/>
              <a:t>Матвеева– учитель – логопед;</a:t>
            </a:r>
          </a:p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К.А. </a:t>
            </a:r>
            <a:r>
              <a:rPr lang="ru-RU" dirty="0"/>
              <a:t>Галышева – педагог-психолог;</a:t>
            </a:r>
          </a:p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О.Н. </a:t>
            </a:r>
            <a:r>
              <a:rPr lang="ru-RU" dirty="0"/>
              <a:t>Хасанова – учитель-дефектолог;</a:t>
            </a:r>
          </a:p>
          <a:p>
            <a:r>
              <a:rPr lang="ru-RU" dirty="0">
                <a:solidFill>
                  <a:prstClr val="black">
                    <a:lumMod val="50000"/>
                    <a:lumOff val="50000"/>
                  </a:prstClr>
                </a:solidFill>
              </a:rPr>
              <a:t>В.Ю. </a:t>
            </a:r>
            <a:r>
              <a:rPr lang="ru-RU" dirty="0"/>
              <a:t>Кладова  - тифлопедагог.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7335" y="2583048"/>
            <a:ext cx="3038095" cy="2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67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80306"/>
            <a:ext cx="8596668" cy="65682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Возможности Умного зеркала «</a:t>
            </a:r>
            <a:r>
              <a:rPr 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ArtikMe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837128"/>
            <a:ext cx="7024232" cy="520423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конструктор занятий;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составление плана занятия;</a:t>
            </a:r>
          </a:p>
          <a:p>
            <a:pPr>
              <a:spcBef>
                <a:spcPts val="0"/>
              </a:spcBef>
              <a:buFont typeface="+mj-lt"/>
              <a:buAutoNum type="arabicPeriod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блоки: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артикуляционная гимнастика (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артикуляционных упражнений);</a:t>
            </a:r>
          </a:p>
          <a:p>
            <a:pPr marL="685800" algn="just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 (14 упражнений, направленных на отработку правильного речевого дыхания у детей);</a:t>
            </a:r>
          </a:p>
          <a:p>
            <a:pPr marL="685800" algn="just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пальчиковая гимнастика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постановка звуков (15 упражнений на постановку звуков);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автоматизация;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дифференциация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34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11618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5865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7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7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высших психических функций у детей дошкольного возраста путем использования Умного зеркала «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ArtikMe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взаимодействия всех специалистов сопровождения.</a:t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790163"/>
            <a:ext cx="8596668" cy="425119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развивать произносительную, просодическую, лексико-грамматическую и коммуникативную стороны речи;</a:t>
            </a:r>
            <a:endParaRPr lang="ru-RU" sz="2400" dirty="0">
              <a:solidFill>
                <a:schemeClr val="tx1"/>
              </a:solidFill>
            </a:endParaRPr>
          </a:p>
          <a:p>
            <a:pPr lvl="0" algn="just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развивать познавательные процессы, пространственную ориентировку;</a:t>
            </a:r>
            <a:endParaRPr lang="ru-RU" sz="2400" dirty="0">
              <a:solidFill>
                <a:schemeClr val="tx1"/>
              </a:solidFill>
            </a:endParaRPr>
          </a:p>
          <a:p>
            <a:pPr lvl="0" algn="just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развивать воображение, эмоционально – волевую сферу;</a:t>
            </a:r>
            <a:endParaRPr lang="ru-RU" sz="2400" dirty="0">
              <a:solidFill>
                <a:schemeClr val="tx1"/>
              </a:solidFill>
            </a:endParaRPr>
          </a:p>
          <a:p>
            <a:pPr lvl="0" algn="just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развивать мелкую моторику, межполушарное взаимодействие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332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035" y="399246"/>
            <a:ext cx="9362940" cy="103031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F6FC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Умное зеркало 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Artik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3200" b="1" dirty="0">
                <a:solidFill>
                  <a:srgbClr val="0F6FC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работе учителя-логопеда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9251"/>
            <a:ext cx="7114384" cy="479211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логопедических занятиях, используя Умное зеркало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Artik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учитель-логопед осуществляет комплексный подход к коррекции речи детей: </a:t>
            </a:r>
          </a:p>
          <a:p>
            <a:pPr lvl="0" algn="just">
              <a:lnSpc>
                <a:spcPct val="107000"/>
              </a:lnSpc>
              <a:buClr>
                <a:srgbClr val="0F6FC6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отработка навыка автоматизации поставленных звуков; </a:t>
            </a:r>
          </a:p>
          <a:p>
            <a:pPr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артикуляционной моторики;</a:t>
            </a:r>
          </a:p>
          <a:p>
            <a:pPr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речевого дыхания; </a:t>
            </a:r>
          </a:p>
          <a:p>
            <a:pPr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фонематического восприятия;</a:t>
            </a:r>
          </a:p>
          <a:p>
            <a:pPr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слоговой структуры слова;</a:t>
            </a:r>
          </a:p>
          <a:p>
            <a:pPr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лексико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–грамматического строя; </a:t>
            </a:r>
          </a:p>
          <a:p>
            <a:pPr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связной речи; </a:t>
            </a:r>
          </a:p>
          <a:p>
            <a:pPr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пальцевого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праксиса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4132" y="1249251"/>
            <a:ext cx="2999566" cy="17436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132" y="4970102"/>
            <a:ext cx="3004084" cy="1730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745" y="3094458"/>
            <a:ext cx="3073945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9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509" y="476518"/>
            <a:ext cx="7909612" cy="105606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Умное зеркало</a:t>
            </a:r>
            <a:r>
              <a:rPr lang="ru-RU" sz="3200" b="1" dirty="0">
                <a:solidFill>
                  <a:srgbClr val="0F6FC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en-US" sz="3200" b="1" dirty="0" err="1">
                <a:solidFill>
                  <a:srgbClr val="0F6FC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Artik</a:t>
            </a:r>
            <a:r>
              <a:rPr lang="ru-RU" sz="3200" b="1" dirty="0">
                <a:solidFill>
                  <a:srgbClr val="0F6FC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F6FC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ru-RU" sz="3200" b="1" dirty="0">
                <a:solidFill>
                  <a:srgbClr val="0F6FC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работе педагога - психолога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32586"/>
            <a:ext cx="8596668" cy="45087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В работе педагога – психолога Умное зеркало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ArtikMe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используется  для развития и коррекции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высших психических функций;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эмоционально – волевой сферы. </a:t>
            </a:r>
          </a:p>
          <a:p>
            <a:pPr marL="0" indent="0" algn="just">
              <a:lnSpc>
                <a:spcPct val="107000"/>
              </a:lnSpc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509" y="3515932"/>
            <a:ext cx="4446776" cy="27935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256" y="2395470"/>
            <a:ext cx="3978921" cy="255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8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243" y="231820"/>
            <a:ext cx="7578025" cy="1390919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Умное зеркало </a:t>
            </a:r>
            <a:r>
              <a:rPr lang="ru-RU" sz="3200" b="1" dirty="0">
                <a:solidFill>
                  <a:srgbClr val="0F6FC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3200" b="1" dirty="0" err="1">
                <a:solidFill>
                  <a:srgbClr val="0F6FC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Artik</a:t>
            </a:r>
            <a:r>
              <a:rPr lang="ru-RU" sz="3200" b="1" dirty="0">
                <a:solidFill>
                  <a:srgbClr val="0F6FC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F6FC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ru-RU" sz="3200" b="1" dirty="0">
                <a:solidFill>
                  <a:srgbClr val="0F6FC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работе учителя-дефектолога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22739"/>
            <a:ext cx="8596668" cy="441862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В работе учителя-дефектолога Умное зеркало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Artik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используется для развития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пространственно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–временных представлений; 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сенсорных эталонов;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математических представлений.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86" y="3876542"/>
            <a:ext cx="4680758" cy="2678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260" y="2940208"/>
            <a:ext cx="4054110" cy="26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72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F6FC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Умное зеркало </a:t>
            </a:r>
            <a:r>
              <a:rPr lang="ru-RU" sz="2900" b="1" dirty="0">
                <a:solidFill>
                  <a:srgbClr val="0F6FC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900" b="1" dirty="0" err="1">
                <a:solidFill>
                  <a:srgbClr val="0F6FC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Artik</a:t>
            </a:r>
            <a:r>
              <a:rPr lang="ru-RU" sz="2900" b="1" dirty="0">
                <a:solidFill>
                  <a:srgbClr val="0F6FC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dirty="0">
                <a:solidFill>
                  <a:srgbClr val="0F6FC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ru-RU" sz="2900" b="1" dirty="0">
                <a:solidFill>
                  <a:srgbClr val="0F6FC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3200" b="1" dirty="0">
                <a:solidFill>
                  <a:srgbClr val="0F6FC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работе тифлопедагога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06829"/>
            <a:ext cx="8596668" cy="4534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тифлопедагога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Умное зеркало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Artik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используется для развития: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рительного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восприятия;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ространственных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представлений;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рительно-моторной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координации и прослеживающей функции глаз.</a:t>
            </a:r>
            <a:endParaRPr lang="ru-RU" sz="2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AA266A-B94F-88E8-B4CB-944CC0E409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9" y="4138153"/>
            <a:ext cx="4340954" cy="2450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8AD192-CD97-001A-06D8-2767D0CC8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563" y="3774095"/>
            <a:ext cx="4258494" cy="23276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140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7486" y="463639"/>
            <a:ext cx="8596668" cy="5834130"/>
          </a:xfrm>
        </p:spPr>
        <p:txBody>
          <a:bodyPr/>
          <a:lstStyle/>
          <a:p>
            <a:pPr marL="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Интерактивное оборудование Умное зеркало «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ArtikMe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»  разработано российской фирмой «Инновации детям» в городе Челябинске.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Познакомиться с сайтом разработчика можно по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QR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-коду.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  <p:pic>
        <p:nvPicPr>
          <p:cNvPr id="4" name="Рисунок 3" descr="C:\Users\167\Desktop\qr-code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105" y="3396937"/>
            <a:ext cx="2874001" cy="2630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019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46468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назначение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59068"/>
            <a:ext cx="8596668" cy="52061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Предназначено для индивидуальных и подгрупповых занятий.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соответствии с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01.01.2021г используется: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 детьми от 3 до 5 лет – только зеркальное отражение, аудио-сопровождение, видеозапись занятия, фиксирование промежуточных достижений ребенка;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 детьми от 5 до 7 лет - все программное обеспечение комплекса, длительность непрерывного занятия не более 5-7 минут;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 детьми от 7 до 10 лет - все программное обеспечение комплекса, длительность непрерывного занятия не более 10 минут.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Организовывать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–развивающие занятия с использованием Умного зеркала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Artik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не только логопед, но и дефектолог, психолог, тифлопедагог, воспитатель.</a:t>
            </a:r>
          </a:p>
        </p:txBody>
      </p:sp>
    </p:spTree>
    <p:extLst>
      <p:ext uri="{BB962C8B-B14F-4D97-AF65-F5344CB8AC3E}">
        <p14:creationId xmlns:p14="http://schemas.microsoft.com/office/powerpoint/2010/main" val="16642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6772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Преимущества использования Умного зеркала «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ArtikMe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36373"/>
            <a:ext cx="8596668" cy="4804990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Зеркальное отражение;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Выполнение заданий в сопровождении героев;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Поощрение при правильном выполнении;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Расположение дидактического материала в поле зрения, возможность самоконтроля;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Запись аудио- и видеофрагментов занятия и возможность их отправки родителям по электронной почте.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64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Аспект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724</TotalTime>
  <Words>476</Words>
  <Application>Microsoft Office PowerPoint</Application>
  <PresentationFormat>Широкоэкранный</PresentationFormat>
  <Paragraphs>64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Trebuchet MS</vt:lpstr>
      <vt:lpstr>Wingdings 3</vt:lpstr>
      <vt:lpstr>Аспект</vt:lpstr>
      <vt:lpstr> Умное зеркало «ArtikMe» в работе специалистов сопровождения  детей с ОВЗ  </vt:lpstr>
      <vt:lpstr>Цель - развитие высших психических функций у детей дошкольного возраста путем использования Умного зеркала «ArtikMe» в процессе взаимодействия всех специалистов сопровождения.  </vt:lpstr>
      <vt:lpstr>Умное зеркало «Artik Me» в работе учителя-логопеда</vt:lpstr>
      <vt:lpstr>Умное зеркало «Artik Me» в работе педагога - психолога </vt:lpstr>
      <vt:lpstr>Умное зеркало «Artik Me» в работе учителя-дефектолога </vt:lpstr>
      <vt:lpstr>Умное зеркало «Artik Me» в работе тифлопедагога</vt:lpstr>
      <vt:lpstr>Презентация PowerPoint</vt:lpstr>
      <vt:lpstr>Устройство и назначение</vt:lpstr>
      <vt:lpstr>Преимущества использования Умного зеркала «ArtikMe» </vt:lpstr>
      <vt:lpstr>  Возможности Умного зеркала «ArtikMe»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Умное зеркало ArtikMe в работе специалистов сопровождения детей с ТНР.</dc:title>
  <dc:creator>167</dc:creator>
  <cp:lastModifiedBy>167</cp:lastModifiedBy>
  <cp:revision>46</cp:revision>
  <dcterms:created xsi:type="dcterms:W3CDTF">2022-11-15T05:22:25Z</dcterms:created>
  <dcterms:modified xsi:type="dcterms:W3CDTF">2022-12-13T03:54:51Z</dcterms:modified>
</cp:coreProperties>
</file>