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58" r:id="rId3"/>
    <p:sldId id="257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5B1F50-117E-490C-9CCF-27DC37EA5A52}" type="datetimeFigureOut">
              <a:rPr lang="ru-RU" smtClean="0"/>
              <a:t>30.10.2023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7A738B-5DAA-47D3-8E9F-C3C8350ED5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8498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7A738B-5DAA-47D3-8E9F-C3C8350ED5A1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24173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BA3946D-8768-4FDB-BF92-F667BDF7DC28}" type="datetimeFigureOut">
              <a:rPr lang="ru-RU" smtClean="0"/>
              <a:t>30.10.2023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05D162F-4C7D-46A5-B3FF-300A6C2DA3E0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56020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3946D-8768-4FDB-BF92-F667BDF7DC28}" type="datetimeFigureOut">
              <a:rPr lang="ru-RU" smtClean="0"/>
              <a:t>30.10.2023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D162F-4C7D-46A5-B3FF-300A6C2DA3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8578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3946D-8768-4FDB-BF92-F667BDF7DC28}" type="datetimeFigureOut">
              <a:rPr lang="ru-RU" smtClean="0"/>
              <a:t>30.10.2023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D162F-4C7D-46A5-B3FF-300A6C2DA3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3484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3946D-8768-4FDB-BF92-F667BDF7DC28}" type="datetimeFigureOut">
              <a:rPr lang="ru-RU" smtClean="0"/>
              <a:t>30.10.2023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D162F-4C7D-46A5-B3FF-300A6C2DA3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69192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3946D-8768-4FDB-BF92-F667BDF7DC28}" type="datetimeFigureOut">
              <a:rPr lang="ru-RU" smtClean="0"/>
              <a:t>30.10.2023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D162F-4C7D-46A5-B3FF-300A6C2DA3E0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52263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3946D-8768-4FDB-BF92-F667BDF7DC28}" type="datetimeFigureOut">
              <a:rPr lang="ru-RU" smtClean="0"/>
              <a:t>30.10.2023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D162F-4C7D-46A5-B3FF-300A6C2DA3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76105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3946D-8768-4FDB-BF92-F667BDF7DC28}" type="datetimeFigureOut">
              <a:rPr lang="ru-RU" smtClean="0"/>
              <a:t>30.10.2023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D162F-4C7D-46A5-B3FF-300A6C2DA3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74644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3946D-8768-4FDB-BF92-F667BDF7DC28}" type="datetimeFigureOut">
              <a:rPr lang="ru-RU" smtClean="0"/>
              <a:t>30.10.2023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D162F-4C7D-46A5-B3FF-300A6C2DA3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9896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3946D-8768-4FDB-BF92-F667BDF7DC28}" type="datetimeFigureOut">
              <a:rPr lang="ru-RU" smtClean="0"/>
              <a:t>30.10.2023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D162F-4C7D-46A5-B3FF-300A6C2DA3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67429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3946D-8768-4FDB-BF92-F667BDF7DC28}" type="datetimeFigureOut">
              <a:rPr lang="ru-RU" smtClean="0"/>
              <a:t>30.10.2023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D162F-4C7D-46A5-B3FF-300A6C2DA3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89523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3946D-8768-4FDB-BF92-F667BDF7DC28}" type="datetimeFigureOut">
              <a:rPr lang="ru-RU" smtClean="0"/>
              <a:t>30.10.2023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D162F-4C7D-46A5-B3FF-300A6C2DA3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22950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1BA3946D-8768-4FDB-BF92-F667BDF7DC28}" type="datetimeFigureOut">
              <a:rPr lang="ru-RU" smtClean="0"/>
              <a:t>30.10.2023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805D162F-4C7D-46A5-B3FF-300A6C2DA3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3761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09980" y="882375"/>
            <a:ext cx="9966960" cy="4375423"/>
          </a:xfrm>
        </p:spPr>
        <p:txBody>
          <a:bodyPr>
            <a:normAutofit fontScale="90000"/>
          </a:bodyPr>
          <a:lstStyle/>
          <a:p>
            <a:r>
              <a:rPr lang="ru-RU" sz="5400" cap="non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Организация развивающей предметно-пространственной среды </a:t>
            </a:r>
            <a:r>
              <a:rPr lang="ru-RU" sz="5400" cap="none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учителя-логопеда</a:t>
            </a:r>
            <a:br>
              <a:rPr lang="ru-RU" sz="5400" cap="none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5400" cap="none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5400" cap="none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5400" cap="none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Токарчук</a:t>
            </a:r>
            <a:r>
              <a:rPr lang="ru-RU" sz="5400" cap="none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Елены Владимировны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5233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Зона развития связной речи</a:t>
            </a:r>
            <a:endParaRPr lang="ru-RU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3000" y="1867989"/>
            <a:ext cx="9872871" cy="4415245"/>
          </a:xfrm>
        </p:spPr>
        <p:txBody>
          <a:bodyPr/>
          <a:lstStyle/>
          <a:p>
            <a:pPr marL="0" lvl="0" indent="0" defTabSz="457200">
              <a:lnSpc>
                <a:spcPct val="100000"/>
              </a:lnSpc>
              <a:spcBef>
                <a:spcPts val="1000"/>
              </a:spcBef>
              <a:buClr>
                <a:srgbClr val="A53010"/>
              </a:buClr>
              <a:buSzTx/>
              <a:buNone/>
            </a:pPr>
            <a:r>
              <a:rPr lang="ru-RU" sz="18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Представлены </a:t>
            </a:r>
            <a:r>
              <a:rPr lang="ru-RU" sz="18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серии сюжетных картин, различные виды театров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986" y="2717075"/>
            <a:ext cx="5226777" cy="236811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3619" y="2717075"/>
            <a:ext cx="4751066" cy="2368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16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1214846"/>
            <a:ext cx="9875520" cy="822960"/>
          </a:xfrm>
        </p:spPr>
        <p:txBody>
          <a:bodyPr>
            <a:normAutofit fontScale="90000"/>
          </a:bodyPr>
          <a:lstStyle/>
          <a:p>
            <a:pPr lvl="0" algn="ctr" defTabSz="457200">
              <a:lnSpc>
                <a:spcPct val="100000"/>
              </a:lnSpc>
              <a:spcBef>
                <a:spcPts val="1000"/>
              </a:spcBef>
              <a:buClr>
                <a:srgbClr val="A53010"/>
              </a:buClr>
            </a:pPr>
            <a:r>
              <a:rPr lang="ru-RU" sz="36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/>
              </a:rPr>
              <a:t>Зона работы над развитием дыхания</a:t>
            </a:r>
            <a:br>
              <a:rPr lang="ru-RU" sz="36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/>
              </a:rPr>
            </a:br>
            <a:r>
              <a:rPr lang="ru-RU" sz="36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/>
              </a:rPr>
              <a:t/>
            </a:r>
            <a:br>
              <a:rPr lang="ru-RU" sz="36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/>
              </a:rPr>
            </a:br>
            <a:r>
              <a:rPr lang="ru-RU" sz="2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Представлены пособия для </a:t>
            </a:r>
            <a:r>
              <a:rPr lang="ru-RU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выработки </a:t>
            </a:r>
            <a:r>
              <a:rPr lang="ru-RU" sz="2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направленной </a:t>
            </a:r>
            <a:r>
              <a:rPr lang="ru-RU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воздушной </a:t>
            </a:r>
            <a:r>
              <a:rPr lang="ru-RU" sz="2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струи, силы и продолжительности выдоха</a:t>
            </a:r>
            <a:r>
              <a:rPr lang="ru-RU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6528" y="2710544"/>
            <a:ext cx="3860074" cy="2895056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1745" y="2710544"/>
            <a:ext cx="3948546" cy="2961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6308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7097" y="457200"/>
            <a:ext cx="8132769" cy="96325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317863"/>
          </a:xfrm>
        </p:spPr>
        <p:txBody>
          <a:bodyPr>
            <a:normAutofit fontScale="90000"/>
          </a:bodyPr>
          <a:lstStyle/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1247" y="2834639"/>
            <a:ext cx="4317274" cy="3091543"/>
          </a:xfrm>
        </p:spPr>
      </p:pic>
      <p:sp>
        <p:nvSpPr>
          <p:cNvPr id="6" name="Прямоугольник 5"/>
          <p:cNvSpPr/>
          <p:nvPr/>
        </p:nvSpPr>
        <p:spPr>
          <a:xfrm>
            <a:off x="1045029" y="1665880"/>
            <a:ext cx="99734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>
              <a:spcBef>
                <a:spcPts val="1000"/>
              </a:spcBef>
              <a:buClr>
                <a:srgbClr val="A53010"/>
              </a:buClr>
            </a:pPr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Представлены игры для развития мелкой моторики: вкладыши, шнуровки, игры</a:t>
            </a:r>
            <a:r>
              <a:rPr lang="ru-RU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камешки</a:t>
            </a:r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крупы и т.д.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58" y="2834639"/>
            <a:ext cx="5408022" cy="3091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8228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3000" y="1227909"/>
            <a:ext cx="9872871" cy="4868091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Развивающая предметно-пространственная среда должна </a:t>
            </a:r>
            <a:r>
              <a:rPr lang="ru-RU" sz="28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быть</a:t>
            </a:r>
          </a:p>
          <a:p>
            <a:r>
              <a:rPr lang="ru-RU" sz="28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содержательно-насыщенной</a:t>
            </a:r>
          </a:p>
          <a:p>
            <a:r>
              <a:rPr lang="ru-RU" sz="28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трансформируемой</a:t>
            </a:r>
          </a:p>
          <a:p>
            <a:r>
              <a:rPr lang="ru-RU" sz="28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полифункциональной</a:t>
            </a:r>
          </a:p>
          <a:p>
            <a:r>
              <a:rPr lang="ru-RU" sz="28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вариативной</a:t>
            </a:r>
          </a:p>
          <a:p>
            <a:r>
              <a:rPr lang="ru-RU" sz="28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доступной</a:t>
            </a:r>
          </a:p>
          <a:p>
            <a:r>
              <a:rPr lang="ru-RU" sz="28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безопасной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0293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3000" y="914400"/>
            <a:ext cx="9872871" cy="5181600"/>
          </a:xfrm>
        </p:spPr>
        <p:txBody>
          <a:bodyPr>
            <a:normAutofit lnSpcReduction="10000"/>
          </a:bodyPr>
          <a:lstStyle/>
          <a:p>
            <a:pPr marL="0" lvl="0" indent="0" defTabSz="457200">
              <a:lnSpc>
                <a:spcPct val="100000"/>
              </a:lnSpc>
              <a:spcBef>
                <a:spcPts val="1000"/>
              </a:spcBef>
              <a:buClr>
                <a:srgbClr val="A53010"/>
              </a:buClr>
              <a:buSzTx/>
              <a:buNone/>
            </a:pPr>
            <a:r>
              <a:rPr lang="ru-RU" sz="2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Организация </a:t>
            </a:r>
            <a:r>
              <a:rPr lang="ru-RU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образовательного пространства и разнообразие материалов, оборудования и инвентаря в кабинете учителя-логопеда и групповом помещении в соответствии с Программой должны обеспечивать:</a:t>
            </a:r>
          </a:p>
          <a:p>
            <a:pPr marL="457200" lvl="0" indent="-457200" defTabSz="457200">
              <a:lnSpc>
                <a:spcPct val="100000"/>
              </a:lnSpc>
              <a:spcBef>
                <a:spcPts val="1000"/>
              </a:spcBef>
              <a:buClr>
                <a:srgbClr val="A53010"/>
              </a:buClr>
              <a:buSzTx/>
              <a:buFont typeface="+mj-lt"/>
              <a:buAutoNum type="arabicPeriod"/>
            </a:pPr>
            <a:r>
              <a:rPr lang="ru-RU" sz="2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игровую</a:t>
            </a:r>
            <a:r>
              <a:rPr lang="ru-RU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познавательную, исследовательскую и творческую активность детей, экспериментирование с доступными детям материалами.</a:t>
            </a:r>
          </a:p>
          <a:p>
            <a:pPr marL="457200" lvl="0" indent="-457200" defTabSz="457200">
              <a:lnSpc>
                <a:spcPct val="100000"/>
              </a:lnSpc>
              <a:spcBef>
                <a:spcPts val="1000"/>
              </a:spcBef>
              <a:buClr>
                <a:srgbClr val="A53010"/>
              </a:buClr>
              <a:buSzTx/>
              <a:buFont typeface="+mj-lt"/>
              <a:buAutoNum type="arabicPeriod"/>
            </a:pPr>
            <a:r>
              <a:rPr lang="ru-RU" sz="2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двигательную </a:t>
            </a:r>
            <a:r>
              <a:rPr lang="ru-RU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активность, в том числе развитие крупной, мелкой, мимической, артикуляционной моторики, участие в подвижных играх и соревнованиях;</a:t>
            </a:r>
          </a:p>
          <a:p>
            <a:pPr marL="457200" lvl="0" indent="-457200" defTabSz="457200">
              <a:lnSpc>
                <a:spcPct val="100000"/>
              </a:lnSpc>
              <a:spcBef>
                <a:spcPts val="1000"/>
              </a:spcBef>
              <a:buClr>
                <a:srgbClr val="A53010"/>
              </a:buClr>
              <a:buSzTx/>
              <a:buFont typeface="+mj-lt"/>
              <a:buAutoNum type="arabicPeriod"/>
            </a:pPr>
            <a:r>
              <a:rPr lang="ru-RU" sz="2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эмоциональное </a:t>
            </a:r>
            <a:r>
              <a:rPr lang="ru-RU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благополучие детей во взаимодействии с предметно- пространственным окружением;</a:t>
            </a:r>
          </a:p>
          <a:p>
            <a:pPr marL="457200" lvl="0" indent="-457200" defTabSz="457200">
              <a:lnSpc>
                <a:spcPct val="100000"/>
              </a:lnSpc>
              <a:spcBef>
                <a:spcPts val="1000"/>
              </a:spcBef>
              <a:buClr>
                <a:srgbClr val="A53010"/>
              </a:buClr>
              <a:buSzTx/>
              <a:buFont typeface="+mj-lt"/>
              <a:buAutoNum type="arabicPeriod"/>
            </a:pPr>
            <a:r>
              <a:rPr lang="ru-RU" sz="2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возможность самовыражения детей.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1346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3000" y="1136469"/>
            <a:ext cx="9872871" cy="4959531"/>
          </a:xfrm>
        </p:spPr>
        <p:txBody>
          <a:bodyPr>
            <a:normAutofit lnSpcReduction="10000"/>
          </a:bodyPr>
          <a:lstStyle/>
          <a:p>
            <a:pPr indent="270510" algn="just">
              <a:lnSpc>
                <a:spcPct val="115000"/>
              </a:lnSpc>
              <a:spcAft>
                <a:spcPts val="0"/>
              </a:spcAft>
            </a:pPr>
            <a:r>
              <a:rPr lang="ru-RU" sz="32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Предметно-пространственная  организация  логопедического  кабинета  направлена  на  создание  коррекционно-развивающей  среды;  проведение  обследования  детей  с  целью  разработки  индивидуальной  программы  развития;  проведение  групповых,  подгрупповых  и  индивидуальных  коррекционных  занятий;  оказание  консультативной  помощи  педагогам,  родителям.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049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397726" y="834444"/>
            <a:ext cx="9300754" cy="34901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270510" algn="just">
              <a:lnSpc>
                <a:spcPct val="115000"/>
              </a:lnSpc>
              <a:spcBef>
                <a:spcPts val="1400"/>
              </a:spcBef>
              <a:buClr>
                <a:srgbClr val="A6B727"/>
              </a:buClr>
              <a:buSzPct val="80000"/>
              <a:buFont typeface="Corbel" pitchFamily="34" charset="0"/>
              <a:buChar char="•"/>
            </a:pPr>
            <a:r>
              <a:rPr lang="ru-RU" sz="32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Логопедический кабинет </a:t>
            </a:r>
            <a:r>
              <a:rPr lang="ru-RU" sz="32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имеет различные функциональные зоны, оснащён современным логопедическим оборудованием, различным игровым оборудованием, методическими пособиями и литературой.</a:t>
            </a:r>
          </a:p>
        </p:txBody>
      </p:sp>
    </p:spTree>
    <p:extLst>
      <p:ext uri="{BB962C8B-B14F-4D97-AF65-F5344CB8AC3E}">
        <p14:creationId xmlns:p14="http://schemas.microsoft.com/office/powerpoint/2010/main" val="2173059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483326"/>
            <a:ext cx="9875520" cy="875211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Дизайн логопедического кабинета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8831" y="1476103"/>
            <a:ext cx="3300714" cy="2807931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9825" y="2577988"/>
            <a:ext cx="3783095" cy="283732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590" y="1476103"/>
            <a:ext cx="3764280" cy="2823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996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339635"/>
            <a:ext cx="9875520" cy="578989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/>
              </a:rPr>
              <a:t>Зона коррекции звукопроизношения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3000" y="918625"/>
            <a:ext cx="9872871" cy="5177376"/>
          </a:xfrm>
        </p:spPr>
        <p:txBody>
          <a:bodyPr/>
          <a:lstStyle/>
          <a:p>
            <a:pPr marL="45720" indent="0">
              <a:buNone/>
            </a:pPr>
            <a:r>
              <a:rPr lang="ru-RU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Зона оборудованная настенным зеркалом, лампой, методическими пособиями необходимыми при автоматизации и дифференциации поставленных звуков. </a:t>
            </a:r>
            <a:r>
              <a:rPr lang="ru-RU" sz="18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</a:rPr>
              <a:t> </a:t>
            </a:r>
            <a:endParaRPr lang="ru-RU" sz="1800" dirty="0" smtClean="0">
              <a:solidFill>
                <a:prstClr val="black">
                  <a:lumMod val="75000"/>
                  <a:lumOff val="25000"/>
                </a:prstClr>
              </a:solidFill>
              <a:latin typeface="Century Gothic" panose="020B0502020202020204"/>
            </a:endParaRPr>
          </a:p>
          <a:p>
            <a:pPr marL="4572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687" y="1974757"/>
            <a:ext cx="2262323" cy="192456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5259" y="2003586"/>
            <a:ext cx="2566093" cy="192456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197043" y="1975257"/>
            <a:ext cx="2603864" cy="195289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077241" y="1975257"/>
            <a:ext cx="2602143" cy="195160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1118" y="4091670"/>
            <a:ext cx="3498449" cy="246313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53662" y="4108600"/>
            <a:ext cx="2446201" cy="2446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39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962297"/>
            <a:ext cx="9875520" cy="51380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Зона развития лексико-грамматической стороны речи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3000" y="1332411"/>
            <a:ext cx="9872871" cy="4763589"/>
          </a:xfrm>
        </p:spPr>
        <p:txBody>
          <a:bodyPr/>
          <a:lstStyle/>
          <a:p>
            <a:pPr marL="0" lvl="0" indent="0" defTabSz="457200">
              <a:lnSpc>
                <a:spcPct val="100000"/>
              </a:lnSpc>
              <a:spcBef>
                <a:spcPts val="1000"/>
              </a:spcBef>
              <a:buClr>
                <a:srgbClr val="A53010"/>
              </a:buClr>
              <a:buSzTx/>
              <a:buNone/>
            </a:pPr>
            <a:endParaRPr lang="ru-RU" sz="2400" dirty="0" smtClean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defTabSz="457200">
              <a:lnSpc>
                <a:spcPct val="100000"/>
              </a:lnSpc>
              <a:spcBef>
                <a:spcPts val="1000"/>
              </a:spcBef>
              <a:buClr>
                <a:srgbClr val="A53010"/>
              </a:buClr>
              <a:buSzTx/>
              <a:buNone/>
            </a:pPr>
            <a:r>
              <a:rPr lang="ru-RU" sz="2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зоне представлены дидактические игры по лексическим темам согласно перспективному плану тематических занятий по развитию речи. </a:t>
            </a:r>
            <a:endParaRPr lang="ru-RU" sz="2400" dirty="0" smtClean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defTabSz="457200">
              <a:lnSpc>
                <a:spcPct val="100000"/>
              </a:lnSpc>
              <a:spcBef>
                <a:spcPts val="1000"/>
              </a:spcBef>
              <a:buClr>
                <a:srgbClr val="A53010"/>
              </a:buClr>
              <a:buSzTx/>
              <a:buNone/>
            </a:pPr>
            <a:endParaRPr lang="ru-RU" sz="2400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defTabSz="457200">
              <a:lnSpc>
                <a:spcPct val="100000"/>
              </a:lnSpc>
              <a:spcBef>
                <a:spcPts val="1000"/>
              </a:spcBef>
              <a:buClr>
                <a:srgbClr val="A53010"/>
              </a:buClr>
              <a:buSzTx/>
              <a:buNone/>
            </a:pPr>
            <a:endParaRPr lang="ru-RU" sz="2400" dirty="0" smtClean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defTabSz="457200">
              <a:lnSpc>
                <a:spcPct val="100000"/>
              </a:lnSpc>
              <a:spcBef>
                <a:spcPts val="1000"/>
              </a:spcBef>
              <a:buClr>
                <a:srgbClr val="A53010"/>
              </a:buClr>
              <a:buSzTx/>
              <a:buNone/>
            </a:pPr>
            <a:endParaRPr lang="ru-RU" sz="2400" dirty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2295" y="3213620"/>
            <a:ext cx="3103336" cy="232750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2873" y="3177539"/>
            <a:ext cx="3137319" cy="235299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679" y="3224213"/>
            <a:ext cx="4346375" cy="2306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650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b="1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/>
              </a:rPr>
              <a:t>Зона для развития </a:t>
            </a:r>
            <a:r>
              <a:rPr lang="ru-RU" sz="36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/>
              </a:rPr>
              <a:t>звукового</a:t>
            </a:r>
            <a:r>
              <a:rPr lang="en-US" sz="36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/>
              </a:rPr>
              <a:t>-</a:t>
            </a:r>
            <a:r>
              <a:rPr lang="ru-RU" sz="36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/>
              </a:rPr>
              <a:t>буквенного </a:t>
            </a:r>
            <a:r>
              <a:rPr lang="ru-RU" sz="3600" b="1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/>
              </a:rPr>
              <a:t>анализа и синтеза </a:t>
            </a:r>
            <a:r>
              <a:rPr lang="ru-RU" sz="36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/>
              </a:rPr>
              <a:t/>
            </a:r>
            <a:br>
              <a:rPr lang="ru-RU" sz="36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/>
              </a:rPr>
            </a:br>
            <a:endParaRPr lang="ru-RU" sz="36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580" y="2609749"/>
            <a:ext cx="3553096" cy="297833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3656" y="2548871"/>
            <a:ext cx="3722915" cy="303921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34828" y="2548871"/>
            <a:ext cx="3452676" cy="3105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191825"/>
      </p:ext>
    </p:extLst>
  </p:cSld>
  <p:clrMapOvr>
    <a:masterClrMapping/>
  </p:clrMapOvr>
</p:sld>
</file>

<file path=ppt/theme/theme1.xml><?xml version="1.0" encoding="utf-8"?>
<a:theme xmlns:a="http://schemas.openxmlformats.org/drawingml/2006/main" name="Базис">
  <a:themeElements>
    <a:clrScheme name="Базис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Базис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азис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TM03457444[[fn=Базис]]</Template>
  <TotalTime>74</TotalTime>
  <Words>226</Words>
  <Application>Microsoft Office PowerPoint</Application>
  <PresentationFormat>Широкоэкранный</PresentationFormat>
  <Paragraphs>28</Paragraphs>
  <Slides>12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Calibri</vt:lpstr>
      <vt:lpstr>Century Gothic</vt:lpstr>
      <vt:lpstr>Corbel</vt:lpstr>
      <vt:lpstr>Times New Roman</vt:lpstr>
      <vt:lpstr>Базис</vt:lpstr>
      <vt:lpstr>Организация развивающей предметно-пространственной среды учителя-логопеда  Токарчук Елены Владимировны</vt:lpstr>
      <vt:lpstr>Презентация PowerPoint</vt:lpstr>
      <vt:lpstr>Презентация PowerPoint</vt:lpstr>
      <vt:lpstr>Презентация PowerPoint</vt:lpstr>
      <vt:lpstr>Презентация PowerPoint</vt:lpstr>
      <vt:lpstr>Дизайн логопедического кабинета</vt:lpstr>
      <vt:lpstr>Зона коррекции звукопроизношения</vt:lpstr>
      <vt:lpstr>Зона развития лексико-грамматической стороны речи </vt:lpstr>
      <vt:lpstr>Зона для развития звукового-буквенного анализа и синтеза  </vt:lpstr>
      <vt:lpstr>Зона развития связной речи</vt:lpstr>
      <vt:lpstr>Зона работы над развитием дыхания  Представлены пособия для выработки направленной воздушной струи, силы и продолжительности выдоха </vt:lpstr>
      <vt:lpstr>Презентация PowerPoint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Организация развивающей предметно-пространственной среды учителя-логопеда  Токарчук Елены Владимировны</dc:title>
  <dc:creator>RePack by Diakov</dc:creator>
  <cp:lastModifiedBy>167</cp:lastModifiedBy>
  <cp:revision>12</cp:revision>
  <dcterms:created xsi:type="dcterms:W3CDTF">2023-10-29T03:56:44Z</dcterms:created>
  <dcterms:modified xsi:type="dcterms:W3CDTF">2023-10-30T07:05:48Z</dcterms:modified>
</cp:coreProperties>
</file>