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7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4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0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8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5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1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3E449D-D59E-4A9C-83FD-2B86E869BB79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2C04461-F664-4D29-A00E-0C32553F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Заколдованная тропа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Интегрированное занятие для детей старшей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04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Trebuchet MS" panose="020B0603020202020204"/>
              </a:rPr>
              <a:t>Цель – преодоление  речевого нарушения путем развития и коррекции двигательной сферы в сочетании со словом и движением.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Задачи: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AutoNum type="arabicPeriod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формировать умение воспроизводить речевой материал в заданном темпе;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AutoNum type="arabicPeriod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Развивать навык восприятия, различения и воспроизведения различных ритмов;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AutoNum type="arabicPeriod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Развивать координацию общих движений и тонких движений пальцев рук;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 3" charset="2"/>
              <a:buAutoNum type="arabicPeriod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Воспитывать умение работать сообща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5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2000"/>
          </a:xfrm>
        </p:spPr>
        <p:txBody>
          <a:bodyPr/>
          <a:lstStyle/>
          <a:p>
            <a:r>
              <a:rPr lang="ru-RU" sz="2500" dirty="0">
                <a:solidFill>
                  <a:srgbClr val="90C226"/>
                </a:solidFill>
                <a:latin typeface="Trebuchet MS" panose="020B0603020202020204"/>
              </a:rPr>
              <a:t/>
            </a:r>
            <a:br>
              <a:rPr lang="ru-RU" sz="2500" dirty="0">
                <a:solidFill>
                  <a:srgbClr val="90C226"/>
                </a:solidFill>
                <a:latin typeface="Trebuchet MS" panose="020B0603020202020204"/>
              </a:rPr>
            </a:br>
            <a:r>
              <a:rPr lang="ru-RU" sz="2000" dirty="0">
                <a:solidFill>
                  <a:prstClr val="black"/>
                </a:solidFill>
                <a:latin typeface="Trebuchet MS" panose="020B0603020202020204"/>
              </a:rPr>
              <a:t>Участники: дети, педагоги, родители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22" y="2180272"/>
            <a:ext cx="4182218" cy="3139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2155234"/>
            <a:ext cx="4182218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rebuchet MS" panose="020B0603020202020204"/>
              </a:rPr>
              <a:t>Упражнение «Пройди по тропинке» </a:t>
            </a:r>
            <a:br>
              <a:rPr lang="ru-RU" sz="3200" dirty="0">
                <a:solidFill>
                  <a:schemeClr val="tx1"/>
                </a:solidFill>
                <a:latin typeface="Trebuchet MS" panose="020B0603020202020204"/>
              </a:rPr>
            </a:br>
            <a:r>
              <a:rPr lang="ru-RU" sz="2000" dirty="0">
                <a:solidFill>
                  <a:schemeClr val="tx1"/>
                </a:solidFill>
                <a:latin typeface="Trebuchet MS" panose="020B0603020202020204"/>
              </a:rPr>
              <a:t>Цель: координация речи с движением, развитие переключаемости, закрепление артикуляции гласных звуков.</a:t>
            </a:r>
            <a:br>
              <a:rPr lang="ru-RU" sz="2000" dirty="0">
                <a:solidFill>
                  <a:schemeClr val="tx1"/>
                </a:solidFill>
                <a:latin typeface="Trebuchet MS" panose="020B0603020202020204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55" y="2134955"/>
            <a:ext cx="517595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rebuchet MS" panose="020B0603020202020204"/>
              </a:rPr>
              <a:t>Игра «Кто где живет</a:t>
            </a:r>
            <a:r>
              <a:rPr lang="en-US" sz="3200" dirty="0">
                <a:solidFill>
                  <a:schemeClr val="tx1"/>
                </a:solidFill>
                <a:latin typeface="Trebuchet MS" panose="020B0603020202020204"/>
              </a:rPr>
              <a:t>?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/>
              </a:rPr>
              <a:t>»</a:t>
            </a:r>
            <a:br>
              <a:rPr lang="ru-RU" sz="3200" dirty="0">
                <a:solidFill>
                  <a:schemeClr val="tx1"/>
                </a:solidFill>
                <a:latin typeface="Trebuchet MS" panose="020B0603020202020204"/>
              </a:rPr>
            </a:br>
            <a:r>
              <a:rPr lang="ru-RU" sz="2000" dirty="0">
                <a:solidFill>
                  <a:schemeClr val="tx1"/>
                </a:solidFill>
                <a:latin typeface="Trebuchet MS" panose="020B0603020202020204"/>
              </a:rPr>
              <a:t>Цель: развитие координации,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/>
              </a:rPr>
              <a:t>лексико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/>
              </a:rPr>
              <a:t> – грамматического строя речи.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1776549"/>
            <a:ext cx="6111662" cy="4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650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rebuchet MS" panose="020B0603020202020204"/>
              </a:rPr>
              <a:t>Игра «Веселые пеньки»</a:t>
            </a:r>
            <a:br>
              <a:rPr lang="ru-RU" sz="3200" dirty="0">
                <a:solidFill>
                  <a:schemeClr val="tx1"/>
                </a:solidFill>
                <a:latin typeface="Trebuchet MS" panose="020B0603020202020204"/>
              </a:rPr>
            </a:br>
            <a:r>
              <a:rPr lang="ru-RU" sz="2000" dirty="0">
                <a:solidFill>
                  <a:schemeClr val="tx1"/>
                </a:solidFill>
                <a:latin typeface="Trebuchet MS" panose="020B0603020202020204"/>
              </a:rPr>
              <a:t>Цель: координация речи с движением, развитие слоговой структуры слова</a:t>
            </a:r>
            <a:r>
              <a:rPr lang="ru-RU" sz="2000" dirty="0">
                <a:solidFill>
                  <a:srgbClr val="90C226"/>
                </a:solidFill>
                <a:latin typeface="Trebuchet MS" panose="020B0603020202020204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093" y="2057400"/>
            <a:ext cx="373047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rebuchet MS" panose="020B0603020202020204"/>
              </a:rPr>
              <a:t>Игра «Есть – нет»</a:t>
            </a:r>
            <a:br>
              <a:rPr lang="ru-RU" sz="3200" dirty="0">
                <a:solidFill>
                  <a:schemeClr val="tx1"/>
                </a:solidFill>
                <a:latin typeface="Trebuchet MS" panose="020B0603020202020204"/>
              </a:rPr>
            </a:br>
            <a:r>
              <a:rPr lang="ru-RU" sz="2000" dirty="0">
                <a:solidFill>
                  <a:schemeClr val="tx1"/>
                </a:solidFill>
                <a:latin typeface="Trebuchet MS" panose="020B0603020202020204"/>
              </a:rPr>
              <a:t>Цель: координация речи с движением, развитие связной речи.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55" y="2134955"/>
            <a:ext cx="517595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rebuchet MS" panose="020B0603020202020204"/>
              </a:rPr>
              <a:t>Результаты практики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90C226"/>
              </a:buClr>
              <a:buNone/>
            </a:pPr>
            <a:r>
              <a:rPr lang="ru-RU" sz="1700" kern="150" dirty="0">
                <a:solidFill>
                  <a:srgbClr val="333333"/>
                </a:solidFill>
                <a:latin typeface="Trebuchet MS" panose="020B06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при использовании в логопедической работе игр на развитие координации движений и речи отмечаются следующие результаты:</a:t>
            </a:r>
          </a:p>
          <a:p>
            <a:pPr marL="342900" lvl="0" indent="-342900" algn="just" defTabSz="457200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1700" kern="150" dirty="0">
                <a:solidFill>
                  <a:srgbClr val="333333"/>
                </a:solidFill>
                <a:latin typeface="Trebuchet MS" panose="020B06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логопедическим занятиям;</a:t>
            </a:r>
          </a:p>
          <a:p>
            <a:pPr marL="342900" lvl="0" indent="-342900" algn="just" defTabSz="457200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1700" kern="150" dirty="0">
                <a:solidFill>
                  <a:srgbClr val="333333"/>
                </a:solidFill>
                <a:latin typeface="Trebuchet MS" panose="020B06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положительное влияние на общее интеллектуальное развитие ребёнка; </a:t>
            </a:r>
          </a:p>
          <a:p>
            <a:pPr marL="342900" lvl="0" indent="-342900" algn="just" defTabSz="457200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1700" kern="150" dirty="0">
                <a:solidFill>
                  <a:srgbClr val="333333"/>
                </a:solidFill>
                <a:latin typeface="Trebuchet MS" panose="020B06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движения органов артикуляции;</a:t>
            </a:r>
          </a:p>
          <a:p>
            <a:pPr marL="342900" lvl="0" indent="-342900" algn="just" defTabSz="457200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1700" kern="150" dirty="0">
                <a:solidFill>
                  <a:srgbClr val="333333"/>
                </a:solidFill>
                <a:latin typeface="Trebuchet MS" panose="020B06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двигательной активности, ориентировки в пространстве и схеме собственного тела.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93965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11</TotalTime>
  <Words>137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Corbel</vt:lpstr>
      <vt:lpstr>Times New Roman</vt:lpstr>
      <vt:lpstr>Trebuchet MS</vt:lpstr>
      <vt:lpstr>Wingdings 3</vt:lpstr>
      <vt:lpstr>Базис</vt:lpstr>
      <vt:lpstr>Заколдованная тропа</vt:lpstr>
      <vt:lpstr>Цель – преодоление  речевого нарушения путем развития и коррекции двигательной сферы в сочетании со словом и движением.</vt:lpstr>
      <vt:lpstr> Участники: дети, педагоги, родители</vt:lpstr>
      <vt:lpstr>Упражнение «Пройди по тропинке»  Цель: координация речи с движением, развитие переключаемости, закрепление артикуляции гласных звуков. </vt:lpstr>
      <vt:lpstr>Игра «Кто где живет?» Цель: развитие координации, лексико – грамматического строя речи.</vt:lpstr>
      <vt:lpstr>Игра «Веселые пеньки» Цель: координация речи с движением, развитие слоговой структуры слова.</vt:lpstr>
      <vt:lpstr>Игра «Есть – нет» Цель: координация речи с движением, развитие связной речи.</vt:lpstr>
      <vt:lpstr>Результаты практики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Заколдованная тропа</dc:title>
  <dc:creator>RePack by Diakov</dc:creator>
  <cp:lastModifiedBy>RePack by Diakov</cp:lastModifiedBy>
  <cp:revision>3</cp:revision>
  <dcterms:created xsi:type="dcterms:W3CDTF">2023-10-29T06:37:07Z</dcterms:created>
  <dcterms:modified xsi:type="dcterms:W3CDTF">2023-10-29T06:48:42Z</dcterms:modified>
</cp:coreProperties>
</file>