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2" r:id="rId3"/>
    <p:sldId id="257" r:id="rId4"/>
    <p:sldId id="258" r:id="rId5"/>
    <p:sldId id="259" r:id="rId6"/>
    <p:sldId id="260" r:id="rId7"/>
    <p:sldId id="267" r:id="rId8"/>
    <p:sldId id="261" r:id="rId9"/>
    <p:sldId id="262" r:id="rId10"/>
    <p:sldId id="263" r:id="rId11"/>
    <p:sldId id="264" r:id="rId12"/>
    <p:sldId id="265" r:id="rId13"/>
    <p:sldId id="266"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99" d="100"/>
          <a:sy n="99" d="100"/>
        </p:scale>
        <p:origin x="19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30.01.2024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436096" y="0"/>
            <a:ext cx="3707904" cy="3439144"/>
          </a:xfrm>
        </p:spPr>
        <p:txBody>
          <a:bodyPr/>
          <a:lstStyle/>
          <a:p>
            <a:r>
              <a:rPr lang="ru-RU" dirty="0" smtClean="0">
                <a:latin typeface="Arial Black" pitchFamily="34" charset="0"/>
              </a:rPr>
              <a:t>Суриков </a:t>
            </a:r>
            <a:br>
              <a:rPr lang="ru-RU" dirty="0" smtClean="0">
                <a:latin typeface="Arial Black" pitchFamily="34" charset="0"/>
              </a:rPr>
            </a:br>
            <a:r>
              <a:rPr lang="ru-RU" dirty="0" smtClean="0">
                <a:latin typeface="Arial Black" pitchFamily="34" charset="0"/>
              </a:rPr>
              <a:t>Василий</a:t>
            </a:r>
            <a:br>
              <a:rPr lang="ru-RU" dirty="0" smtClean="0">
                <a:latin typeface="Arial Black" pitchFamily="34" charset="0"/>
              </a:rPr>
            </a:br>
            <a:r>
              <a:rPr lang="ru-RU" dirty="0" smtClean="0">
                <a:latin typeface="Arial Black" pitchFamily="34" charset="0"/>
              </a:rPr>
              <a:t>Иванович</a:t>
            </a:r>
            <a:endParaRPr lang="ru-RU" dirty="0">
              <a:latin typeface="Arial Black" pitchFamily="34" charset="0"/>
            </a:endParaRPr>
          </a:p>
        </p:txBody>
      </p:sp>
      <p:sp>
        <p:nvSpPr>
          <p:cNvPr id="5" name="Заголовок 3"/>
          <p:cNvSpPr txBox="1">
            <a:spLocks/>
          </p:cNvSpPr>
          <p:nvPr/>
        </p:nvSpPr>
        <p:spPr>
          <a:xfrm>
            <a:off x="5220072" y="3068960"/>
            <a:ext cx="3707904" cy="343914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pic>
        <p:nvPicPr>
          <p:cNvPr id="1028" name="Picture 4" descr="http://im3.turbina.ru/photos.4/5/1/6/6/3/2836615/big.photo/AP-Yurgenson-Portret.jpg"/>
          <p:cNvPicPr>
            <a:picLocks noChangeAspect="1" noChangeArrowheads="1"/>
          </p:cNvPicPr>
          <p:nvPr/>
        </p:nvPicPr>
        <p:blipFill>
          <a:blip r:embed="rId2" cstate="print"/>
          <a:srcRect/>
          <a:stretch>
            <a:fillRect/>
          </a:stretch>
        </p:blipFill>
        <p:spPr bwMode="auto">
          <a:xfrm>
            <a:off x="323529" y="188640"/>
            <a:ext cx="5184576" cy="588819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188640"/>
            <a:ext cx="4038600" cy="4525963"/>
          </a:xfrm>
        </p:spPr>
        <p:txBody>
          <a:bodyPr>
            <a:normAutofit fontScale="85000" lnSpcReduction="10000"/>
          </a:bodyPr>
          <a:lstStyle/>
          <a:p>
            <a:r>
              <a:rPr lang="ru-RU" b="1" dirty="0" smtClean="0"/>
              <a:t>Именно в училище он встретил преподавателя рисования Гребнева, который первым рассмотрел его талант и стал с ним заниматься. Так появилась самая ранняя подписанная работа Сурикова – акварель «Плоты на Енисее». Василию Ивановичу на тот момент было 14 лет.</a:t>
            </a:r>
            <a:r>
              <a:rPr lang="ru-RU" dirty="0" smtClean="0"/>
              <a:t/>
            </a:r>
            <a:br>
              <a:rPr lang="ru-RU" dirty="0" smtClean="0"/>
            </a:br>
            <a:endParaRPr lang="ru-RU" dirty="0"/>
          </a:p>
        </p:txBody>
      </p:sp>
      <p:pic>
        <p:nvPicPr>
          <p:cNvPr id="20482" name="Picture 2" descr="https://webpulse.imgsmail.ru/imgpreview?mb=webpulse&amp;key=pulse_cabinet-image-083981f6-a12f-49be-9969-a29c415368bf"/>
          <p:cNvPicPr>
            <a:picLocks noChangeAspect="1" noChangeArrowheads="1"/>
          </p:cNvPicPr>
          <p:nvPr/>
        </p:nvPicPr>
        <p:blipFill>
          <a:blip r:embed="rId2" cstate="print"/>
          <a:srcRect/>
          <a:stretch>
            <a:fillRect/>
          </a:stretch>
        </p:blipFill>
        <p:spPr bwMode="auto">
          <a:xfrm>
            <a:off x="4067944" y="1484784"/>
            <a:ext cx="4792582" cy="496855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395536" y="332656"/>
            <a:ext cx="8280920" cy="4176464"/>
          </a:xfrm>
        </p:spPr>
        <p:txBody>
          <a:bodyPr>
            <a:noAutofit/>
          </a:bodyPr>
          <a:lstStyle/>
          <a:p>
            <a:r>
              <a:rPr lang="ru-RU" sz="2400" b="1" dirty="0" smtClean="0"/>
              <a:t>После смерти отца чтобы помочь матери воспитывать младших детей, Василий устроился писарем к губернатору. И там произошел забавный  случай: Василий в свободную минуту на углу деловой бумаги нарисовал муху, губернатор проходя мимо муху смахнул, но возвращаясь назад снова увидел ее, махнул рукой еще раз- муха не улетела. Присмотрелся, а она нарисована. </a:t>
            </a:r>
            <a:endParaRPr lang="ru-RU"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79512" y="0"/>
            <a:ext cx="4536504" cy="6525344"/>
          </a:xfrm>
        </p:spPr>
        <p:txBody>
          <a:bodyPr>
            <a:normAutofit fontScale="25000" lnSpcReduction="20000"/>
          </a:bodyPr>
          <a:lstStyle/>
          <a:p>
            <a:r>
              <a:rPr lang="ru-RU" sz="9600" b="1" dirty="0" smtClean="0"/>
              <a:t>Обнаружив, что парень и правда талантливый, Замятин попросил у него 11 работ. Вася принес папку со своими рисунками. Среди них был портрет и самого губернатора Павла Замятина. Замятин отослал их в Санкт-Петербургскую академию художеств. Оттуда пришел отзыв, что у молодого человека есть задатки, он достоин у них учиться, но обучение платное. Денег у семьи Суриковых не было.</a:t>
            </a:r>
          </a:p>
          <a:p>
            <a:r>
              <a:rPr lang="ru-RU" sz="9600" b="1" dirty="0" smtClean="0"/>
              <a:t>Тогда известный золотопромышленник и меценат Петр Кузнецов сказал, что готов на свои деньги отправить молодого художника в Петербург.</a:t>
            </a:r>
            <a:r>
              <a:rPr lang="ru-RU" dirty="0" smtClean="0"/>
              <a:t/>
            </a:r>
            <a:br>
              <a:rPr lang="ru-RU" dirty="0" smtClean="0"/>
            </a:br>
            <a:endParaRPr lang="ru-RU" dirty="0"/>
          </a:p>
        </p:txBody>
      </p:sp>
      <p:pic>
        <p:nvPicPr>
          <p:cNvPr id="21506" name="Picture 2" descr="https://www.den-za-dnem.ru/gal/albums/userpics/10001/001~7.jpg"/>
          <p:cNvPicPr>
            <a:picLocks noChangeAspect="1" noChangeArrowheads="1"/>
          </p:cNvPicPr>
          <p:nvPr/>
        </p:nvPicPr>
        <p:blipFill>
          <a:blip r:embed="rId2" cstate="print"/>
          <a:srcRect/>
          <a:stretch>
            <a:fillRect/>
          </a:stretch>
        </p:blipFill>
        <p:spPr bwMode="auto">
          <a:xfrm>
            <a:off x="4716016" y="476672"/>
            <a:ext cx="4213995" cy="50669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www.pravmir.ru/wp-content/uploads/2018/01/Surikov_horseman.jpg"/>
          <p:cNvPicPr>
            <a:picLocks noChangeAspect="1" noChangeArrowheads="1"/>
          </p:cNvPicPr>
          <p:nvPr/>
        </p:nvPicPr>
        <p:blipFill>
          <a:blip r:embed="rId2" cstate="print"/>
          <a:srcRect/>
          <a:stretch>
            <a:fillRect/>
          </a:stretch>
        </p:blipFill>
        <p:spPr bwMode="auto">
          <a:xfrm>
            <a:off x="3023320" y="188640"/>
            <a:ext cx="6120680" cy="4474988"/>
          </a:xfrm>
          <a:prstGeom prst="rect">
            <a:avLst/>
          </a:prstGeom>
          <a:noFill/>
        </p:spPr>
      </p:pic>
      <p:sp>
        <p:nvSpPr>
          <p:cNvPr id="3" name="Содержимое 2"/>
          <p:cNvSpPr>
            <a:spLocks noGrp="1"/>
          </p:cNvSpPr>
          <p:nvPr>
            <p:ph sz="half" idx="1"/>
          </p:nvPr>
        </p:nvSpPr>
        <p:spPr>
          <a:xfrm>
            <a:off x="0" y="260648"/>
            <a:ext cx="2915816" cy="2088232"/>
          </a:xfrm>
        </p:spPr>
        <p:txBody>
          <a:bodyPr>
            <a:noAutofit/>
          </a:bodyPr>
          <a:lstStyle/>
          <a:p>
            <a:r>
              <a:rPr lang="ru-RU" sz="2400" b="1" dirty="0" smtClean="0"/>
              <a:t>Дорога от Красноярска до Петербурга тогда занимала три месяца.</a:t>
            </a:r>
          </a:p>
          <a:p>
            <a:endParaRPr lang="ru-RU" sz="2400" b="1" dirty="0" smtClean="0"/>
          </a:p>
          <a:p>
            <a:pPr>
              <a:buNone/>
            </a:pPr>
            <a:r>
              <a:rPr lang="ru-RU" sz="2400" dirty="0" smtClean="0"/>
              <a:t/>
            </a:r>
            <a:br>
              <a:rPr lang="ru-RU" sz="2400" dirty="0" smtClean="0"/>
            </a:br>
            <a:endParaRPr lang="ru-RU" sz="2400" dirty="0"/>
          </a:p>
        </p:txBody>
      </p:sp>
      <p:sp>
        <p:nvSpPr>
          <p:cNvPr id="6" name="Содержимое 2"/>
          <p:cNvSpPr>
            <a:spLocks noGrp="1"/>
          </p:cNvSpPr>
          <p:nvPr>
            <p:ph sz="half" idx="2"/>
          </p:nvPr>
        </p:nvSpPr>
        <p:spPr>
          <a:xfrm>
            <a:off x="0" y="4437112"/>
            <a:ext cx="5868144" cy="2719064"/>
          </a:xfrm>
        </p:spPr>
        <p:txBody>
          <a:bodyPr>
            <a:normAutofit fontScale="55000" lnSpcReduction="20000"/>
          </a:bodyPr>
          <a:lstStyle/>
          <a:p>
            <a:endParaRPr lang="ru-RU" sz="3200" b="1" dirty="0" smtClean="0"/>
          </a:p>
          <a:p>
            <a:r>
              <a:rPr lang="ru-RU" sz="3200" b="1" dirty="0" smtClean="0"/>
              <a:t>Кузнецов продолжал помогать художнику и во время учебы. Он купил его первую большую работу «Вид памятника Петру Первому на Сенатской площади». Меценат заплатил за нее 100 рублей, это были большие деньги, после смерти отца семья Суриковых жила на 13 рублей в месяц. Василий сразу же отправил 50 рублей домой.</a:t>
            </a:r>
          </a:p>
          <a:p>
            <a:pPr>
              <a:buNone/>
            </a:pP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avatars.mds.yandex.net/get-mpic/5261272/img_id5088045315737535334.jpeg/orig"/>
          <p:cNvPicPr>
            <a:picLocks noChangeAspect="1" noChangeArrowheads="1"/>
          </p:cNvPicPr>
          <p:nvPr/>
        </p:nvPicPr>
        <p:blipFill>
          <a:blip r:embed="rId2" cstate="print"/>
          <a:srcRect/>
          <a:stretch>
            <a:fillRect/>
          </a:stretch>
        </p:blipFill>
        <p:spPr bwMode="auto">
          <a:xfrm>
            <a:off x="395536" y="0"/>
            <a:ext cx="5148572" cy="3096344"/>
          </a:xfrm>
          <a:prstGeom prst="rect">
            <a:avLst/>
          </a:prstGeom>
          <a:noFill/>
        </p:spPr>
      </p:pic>
      <p:sp>
        <p:nvSpPr>
          <p:cNvPr id="8" name="Содержимое 2"/>
          <p:cNvSpPr>
            <a:spLocks noGrp="1"/>
          </p:cNvSpPr>
          <p:nvPr>
            <p:ph sz="half" idx="1"/>
          </p:nvPr>
        </p:nvSpPr>
        <p:spPr>
          <a:xfrm>
            <a:off x="395536" y="0"/>
            <a:ext cx="3672408" cy="648072"/>
          </a:xfrm>
        </p:spPr>
        <p:txBody>
          <a:bodyPr>
            <a:normAutofit fontScale="92500" lnSpcReduction="10000"/>
          </a:bodyPr>
          <a:lstStyle/>
          <a:p>
            <a:pPr>
              <a:buNone/>
            </a:pPr>
            <a:r>
              <a:rPr lang="ru-RU" sz="2100" dirty="0" smtClean="0">
                <a:solidFill>
                  <a:schemeClr val="bg1"/>
                </a:solidFill>
              </a:rPr>
              <a:t>Нерукотворный образ</a:t>
            </a:r>
            <a:r>
              <a:rPr lang="ru-RU" sz="2000" dirty="0" smtClean="0"/>
              <a:t/>
            </a:r>
            <a:br>
              <a:rPr lang="ru-RU" sz="2000" dirty="0" smtClean="0"/>
            </a:br>
            <a:endParaRPr lang="ru-RU" sz="2000" dirty="0"/>
          </a:p>
        </p:txBody>
      </p:sp>
      <p:sp>
        <p:nvSpPr>
          <p:cNvPr id="4" name="Содержимое 3"/>
          <p:cNvSpPr>
            <a:spLocks noGrp="1"/>
          </p:cNvSpPr>
          <p:nvPr>
            <p:ph sz="half" idx="2"/>
          </p:nvPr>
        </p:nvSpPr>
        <p:spPr>
          <a:xfrm>
            <a:off x="5364088" y="548680"/>
            <a:ext cx="3779912" cy="5328592"/>
          </a:xfrm>
        </p:spPr>
        <p:txBody>
          <a:bodyPr>
            <a:noAutofit/>
          </a:bodyPr>
          <a:lstStyle/>
          <a:p>
            <a:r>
              <a:rPr lang="ru-RU" b="1" dirty="0" smtClean="0"/>
              <a:t>Также во время учебы художник написал несколько работ на библейские сюжеты.</a:t>
            </a:r>
          </a:p>
          <a:p>
            <a:r>
              <a:rPr lang="ru-RU" b="1" dirty="0" smtClean="0"/>
              <a:t>За картину «Милосердный самарянин» художник получил золотую медаль и подарил своему благодетелю Кузнецову. </a:t>
            </a:r>
            <a:br>
              <a:rPr lang="ru-RU" b="1" dirty="0" smtClean="0"/>
            </a:br>
            <a:endParaRPr lang="ru-RU" b="1" dirty="0"/>
          </a:p>
        </p:txBody>
      </p:sp>
      <p:pic>
        <p:nvPicPr>
          <p:cNvPr id="26628" name="Picture 4" descr="https://www.izocenter.ru/assets/images/content/articles/344/img-izokurs-samaryanin.jpg?v=2019-08-31"/>
          <p:cNvPicPr>
            <a:picLocks noChangeAspect="1" noChangeArrowheads="1"/>
          </p:cNvPicPr>
          <p:nvPr/>
        </p:nvPicPr>
        <p:blipFill>
          <a:blip r:embed="rId3" cstate="print"/>
          <a:srcRect/>
          <a:stretch>
            <a:fillRect/>
          </a:stretch>
        </p:blipFill>
        <p:spPr bwMode="auto">
          <a:xfrm>
            <a:off x="323528" y="3284984"/>
            <a:ext cx="4871129" cy="3312368"/>
          </a:xfrm>
          <a:prstGeom prst="rect">
            <a:avLst/>
          </a:prstGeom>
          <a:noFill/>
        </p:spPr>
      </p:pic>
      <p:sp>
        <p:nvSpPr>
          <p:cNvPr id="11" name="Содержимое 2"/>
          <p:cNvSpPr txBox="1">
            <a:spLocks/>
          </p:cNvSpPr>
          <p:nvPr/>
        </p:nvSpPr>
        <p:spPr>
          <a:xfrm>
            <a:off x="323528" y="3284984"/>
            <a:ext cx="3672408" cy="648072"/>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bg1"/>
                </a:solidFill>
                <a:effectLst/>
                <a:uLnTx/>
                <a:uFillTx/>
                <a:latin typeface="+mn-lt"/>
                <a:ea typeface="+mn-ea"/>
                <a:cs typeface="+mn-cs"/>
              </a:rPr>
              <a:t>Милосердный</a:t>
            </a:r>
            <a:r>
              <a:rPr kumimoji="0" lang="ru-RU" sz="2000" b="0" i="0" u="none" strike="noStrike" kern="1200" cap="none" spc="0" normalizeH="0" noProof="0" dirty="0" smtClean="0">
                <a:ln>
                  <a:noFill/>
                </a:ln>
                <a:solidFill>
                  <a:schemeClr val="bg1"/>
                </a:solidFill>
                <a:effectLst/>
                <a:uLnTx/>
                <a:uFillTx/>
                <a:latin typeface="+mn-lt"/>
                <a:ea typeface="+mn-ea"/>
                <a:cs typeface="+mn-cs"/>
              </a:rPr>
              <a:t> самарянин </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
            </a:r>
            <a:br>
              <a:rPr kumimoji="0" lang="ru-RU" sz="2000" b="0" i="0" u="none" strike="noStrike" kern="1200" cap="none" spc="0" normalizeH="0" baseline="0" noProof="0" dirty="0" smtClean="0">
                <a:ln>
                  <a:noFill/>
                </a:ln>
                <a:solidFill>
                  <a:schemeClr val="tx1"/>
                </a:solidFill>
                <a:effectLst/>
                <a:uLnTx/>
                <a:uFillTx/>
                <a:latin typeface="+mn-lt"/>
                <a:ea typeface="+mn-ea"/>
                <a:cs typeface="+mn-cs"/>
              </a:rPr>
            </a:b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www.pravmir.ru/wp-content/uploads/2018/01/SurikovSnowFortress-600x333.jpg"/>
          <p:cNvPicPr>
            <a:picLocks noChangeAspect="1" noChangeArrowheads="1"/>
          </p:cNvPicPr>
          <p:nvPr/>
        </p:nvPicPr>
        <p:blipFill>
          <a:blip r:embed="rId2" cstate="print"/>
          <a:srcRect/>
          <a:stretch>
            <a:fillRect/>
          </a:stretch>
        </p:blipFill>
        <p:spPr bwMode="auto">
          <a:xfrm>
            <a:off x="251520" y="188640"/>
            <a:ext cx="7605562" cy="4221088"/>
          </a:xfrm>
          <a:prstGeom prst="rect">
            <a:avLst/>
          </a:prstGeom>
          <a:noFill/>
        </p:spPr>
      </p:pic>
      <p:sp>
        <p:nvSpPr>
          <p:cNvPr id="3" name="Содержимое 2"/>
          <p:cNvSpPr>
            <a:spLocks noGrp="1"/>
          </p:cNvSpPr>
          <p:nvPr>
            <p:ph sz="half" idx="1"/>
          </p:nvPr>
        </p:nvSpPr>
        <p:spPr>
          <a:xfrm>
            <a:off x="3419872" y="4454352"/>
            <a:ext cx="5544616" cy="2403648"/>
          </a:xfrm>
        </p:spPr>
        <p:txBody>
          <a:bodyPr>
            <a:normAutofit fontScale="25000" lnSpcReduction="20000"/>
          </a:bodyPr>
          <a:lstStyle/>
          <a:p>
            <a:r>
              <a:rPr lang="ru-RU" sz="5500" b="1" dirty="0" smtClean="0"/>
              <a:t>Вернувшись на родину в Красноярск, Василию Сурикову пришла идея написать картину о старинной масленичной забаве «Взятие снежного городка». Он свозил ее на выставки в Москву, в Петербург, в Париж. Картина до сих пор путешествует – ее выставляют в разных городах мира.</a:t>
            </a:r>
          </a:p>
          <a:p>
            <a:r>
              <a:rPr lang="ru-RU" sz="5500" b="1" dirty="0" smtClean="0"/>
              <a:t>Все, кто позировал Сурикову для картины, – это красноярцы и жители окрестных деревень. </a:t>
            </a:r>
            <a:r>
              <a:rPr lang="ru-RU" dirty="0" smtClean="0"/>
              <a:t/>
            </a:r>
            <a:br>
              <a:rPr lang="ru-RU" dirty="0" smtClean="0"/>
            </a:br>
            <a:endParaRPr lang="ru-RU" dirty="0"/>
          </a:p>
        </p:txBody>
      </p:sp>
      <p:sp>
        <p:nvSpPr>
          <p:cNvPr id="6" name="Содержимое 2"/>
          <p:cNvSpPr txBox="1">
            <a:spLocks/>
          </p:cNvSpPr>
          <p:nvPr/>
        </p:nvSpPr>
        <p:spPr>
          <a:xfrm>
            <a:off x="323528" y="4005064"/>
            <a:ext cx="3600400" cy="360040"/>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8000" b="0" i="0" u="none" strike="noStrike" kern="1200" cap="none" spc="0" normalizeH="0" baseline="0" noProof="0" dirty="0" smtClean="0">
                <a:ln>
                  <a:noFill/>
                </a:ln>
                <a:solidFill>
                  <a:schemeClr val="bg1"/>
                </a:solidFill>
                <a:effectLst/>
                <a:uLnTx/>
                <a:uFillTx/>
                <a:latin typeface="+mn-lt"/>
                <a:ea typeface="+mn-ea"/>
                <a:cs typeface="+mn-cs"/>
              </a:rPr>
              <a:t>Взятие</a:t>
            </a:r>
            <a:r>
              <a:rPr kumimoji="0" lang="ru-RU" sz="8000" b="0" i="0" u="none" strike="noStrike" kern="1200" cap="none" spc="0" normalizeH="0" noProof="0" dirty="0" smtClean="0">
                <a:ln>
                  <a:noFill/>
                </a:ln>
                <a:solidFill>
                  <a:schemeClr val="bg1"/>
                </a:solidFill>
                <a:effectLst/>
                <a:uLnTx/>
                <a:uFillTx/>
                <a:latin typeface="+mn-lt"/>
                <a:ea typeface="+mn-ea"/>
                <a:cs typeface="+mn-cs"/>
              </a:rPr>
              <a:t> снежного городка</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
            </a:r>
            <a:br>
              <a:rPr kumimoji="0" lang="ru-RU" sz="2000" b="0" i="0" u="none" strike="noStrike" kern="1200" cap="none" spc="0" normalizeH="0" baseline="0" noProof="0" dirty="0" smtClean="0">
                <a:ln>
                  <a:noFill/>
                </a:ln>
                <a:solidFill>
                  <a:schemeClr val="tx1"/>
                </a:solidFill>
                <a:effectLst/>
                <a:uLnTx/>
                <a:uFillTx/>
                <a:latin typeface="+mn-lt"/>
                <a:ea typeface="+mn-ea"/>
                <a:cs typeface="+mn-cs"/>
              </a:rPr>
            </a:b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332656"/>
            <a:ext cx="4788024" cy="2636912"/>
          </a:xfrm>
        </p:spPr>
        <p:txBody>
          <a:bodyPr>
            <a:normAutofit fontScale="62500" lnSpcReduction="20000"/>
          </a:bodyPr>
          <a:lstStyle/>
          <a:p>
            <a:r>
              <a:rPr lang="ru-RU" b="1" dirty="0" smtClean="0"/>
              <a:t>Для своих больших картин Суриков сначала писал небольшие картины-эскизы, их могло быть от 10 до 35 штук. </a:t>
            </a:r>
          </a:p>
          <a:p>
            <a:endParaRPr lang="ru-RU" b="1" dirty="0" smtClean="0"/>
          </a:p>
          <a:p>
            <a:r>
              <a:rPr lang="ru-RU" b="1" dirty="0" smtClean="0"/>
              <a:t>Сейчас перед нами знаменитая картина «Боярыня Морозова». В верхней части заднего плана мы видим дерево, что бы его написать Василий Суриков сначала прорисовал его на эскизе – «Зима в Москве», а затем перенес с эскиза на картину   </a:t>
            </a:r>
            <a:endParaRPr lang="ru-RU" b="1" dirty="0"/>
          </a:p>
        </p:txBody>
      </p:sp>
      <p:pic>
        <p:nvPicPr>
          <p:cNvPr id="28674" name="Picture 2" descr="http://static.ozone.ru/multimedia/books_covers/1003833712.jpghttp:/static.ozone.ru/multimedia/books_ill/1003837236.jpghttp:/static.ozone.ru/multimedia/books_ill/1003837237.jpghttp:/static.ozone.ru/multimedia/books_ill/1003837238.jpghttp:/static.ozone."/>
          <p:cNvPicPr>
            <a:picLocks noChangeAspect="1" noChangeArrowheads="1"/>
          </p:cNvPicPr>
          <p:nvPr/>
        </p:nvPicPr>
        <p:blipFill>
          <a:blip r:embed="rId2" cstate="print"/>
          <a:srcRect/>
          <a:stretch>
            <a:fillRect/>
          </a:stretch>
        </p:blipFill>
        <p:spPr bwMode="auto">
          <a:xfrm>
            <a:off x="5471592" y="0"/>
            <a:ext cx="3672408" cy="3672408"/>
          </a:xfrm>
          <a:prstGeom prst="rect">
            <a:avLst/>
          </a:prstGeom>
          <a:noFill/>
        </p:spPr>
      </p:pic>
      <p:pic>
        <p:nvPicPr>
          <p:cNvPr id="28676" name="Picture 4" descr="https://www.pravmir.ru/wp-content/uploads/2018/01/boyarynya-morozova-600x300.jpg"/>
          <p:cNvPicPr>
            <a:picLocks noChangeAspect="1" noChangeArrowheads="1"/>
          </p:cNvPicPr>
          <p:nvPr/>
        </p:nvPicPr>
        <p:blipFill>
          <a:blip r:embed="rId3" cstate="print"/>
          <a:srcRect/>
          <a:stretch>
            <a:fillRect/>
          </a:stretch>
        </p:blipFill>
        <p:spPr bwMode="auto">
          <a:xfrm>
            <a:off x="611560" y="2969568"/>
            <a:ext cx="7776864" cy="3888432"/>
          </a:xfrm>
          <a:prstGeom prst="rect">
            <a:avLst/>
          </a:prstGeom>
          <a:noFill/>
        </p:spPr>
      </p:pic>
      <p:sp>
        <p:nvSpPr>
          <p:cNvPr id="7" name="Содержимое 2"/>
          <p:cNvSpPr txBox="1">
            <a:spLocks/>
          </p:cNvSpPr>
          <p:nvPr/>
        </p:nvSpPr>
        <p:spPr>
          <a:xfrm>
            <a:off x="5471592" y="2564904"/>
            <a:ext cx="3672408" cy="648072"/>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bg1"/>
                </a:solidFill>
                <a:effectLst/>
                <a:uLnTx/>
                <a:uFillTx/>
                <a:latin typeface="+mn-lt"/>
                <a:ea typeface="+mn-ea"/>
                <a:cs typeface="+mn-cs"/>
              </a:rPr>
              <a:t>Зима</a:t>
            </a:r>
            <a:r>
              <a:rPr kumimoji="0" lang="ru-RU" sz="2000" b="0" i="0" u="none" strike="noStrike" kern="1200" cap="none" spc="0" normalizeH="0" noProof="0" dirty="0" smtClean="0">
                <a:ln>
                  <a:noFill/>
                </a:ln>
                <a:solidFill>
                  <a:schemeClr val="bg1"/>
                </a:solidFill>
                <a:effectLst/>
                <a:uLnTx/>
                <a:uFillTx/>
                <a:latin typeface="+mn-lt"/>
                <a:ea typeface="+mn-ea"/>
                <a:cs typeface="+mn-cs"/>
              </a:rPr>
              <a:t> в </a:t>
            </a:r>
            <a:r>
              <a:rPr lang="ru-RU" sz="2000" noProof="0" dirty="0" smtClean="0">
                <a:solidFill>
                  <a:schemeClr val="bg1"/>
                </a:solidFill>
              </a:rPr>
              <a:t>М</a:t>
            </a:r>
            <a:r>
              <a:rPr kumimoji="0" lang="ru-RU" sz="2000" b="0" i="0" u="none" strike="noStrike" kern="1200" cap="none" spc="0" normalizeH="0" noProof="0" dirty="0" smtClean="0">
                <a:ln>
                  <a:noFill/>
                </a:ln>
                <a:solidFill>
                  <a:schemeClr val="bg1"/>
                </a:solidFill>
                <a:effectLst/>
                <a:uLnTx/>
                <a:uFillTx/>
                <a:latin typeface="+mn-lt"/>
                <a:ea typeface="+mn-ea"/>
                <a:cs typeface="+mn-cs"/>
              </a:rPr>
              <a:t>оскве</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
            </a:r>
            <a:br>
              <a:rPr kumimoji="0" lang="ru-RU" sz="2000" b="0" i="0" u="none" strike="noStrike" kern="1200" cap="none" spc="0" normalizeH="0" baseline="0" noProof="0" dirty="0" smtClean="0">
                <a:ln>
                  <a:noFill/>
                </a:ln>
                <a:solidFill>
                  <a:schemeClr val="tx1"/>
                </a:solidFill>
                <a:effectLst/>
                <a:uLnTx/>
                <a:uFillTx/>
                <a:latin typeface="+mn-lt"/>
                <a:ea typeface="+mn-ea"/>
                <a:cs typeface="+mn-cs"/>
              </a:rPr>
            </a:b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Содержимое 2"/>
          <p:cNvSpPr txBox="1">
            <a:spLocks/>
          </p:cNvSpPr>
          <p:nvPr/>
        </p:nvSpPr>
        <p:spPr>
          <a:xfrm>
            <a:off x="827584" y="6398568"/>
            <a:ext cx="3707904" cy="45943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bg1"/>
                </a:solidFill>
                <a:effectLst/>
                <a:uLnTx/>
                <a:uFillTx/>
                <a:latin typeface="+mn-lt"/>
                <a:ea typeface="+mn-ea"/>
                <a:cs typeface="+mn-cs"/>
              </a:rPr>
              <a:t>Боярыня</a:t>
            </a:r>
            <a:r>
              <a:rPr kumimoji="0" lang="ru-RU" sz="2000" b="0" i="0" u="none" strike="noStrike" kern="1200" cap="none" spc="0" normalizeH="0" noProof="0" dirty="0" smtClean="0">
                <a:ln>
                  <a:noFill/>
                </a:ln>
                <a:solidFill>
                  <a:schemeClr val="bg1"/>
                </a:solidFill>
                <a:effectLst/>
                <a:uLnTx/>
                <a:uFillTx/>
                <a:latin typeface="+mn-lt"/>
                <a:ea typeface="+mn-ea"/>
                <a:cs typeface="+mn-cs"/>
              </a:rPr>
              <a:t> Морозова</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
            </a:r>
            <a:br>
              <a:rPr kumimoji="0" lang="ru-RU" sz="2000" b="0" i="0" u="none" strike="noStrike" kern="1200" cap="none" spc="0" normalizeH="0" baseline="0" noProof="0" dirty="0" smtClean="0">
                <a:ln>
                  <a:noFill/>
                </a:ln>
                <a:solidFill>
                  <a:schemeClr val="tx1"/>
                </a:solidFill>
                <a:effectLst/>
                <a:uLnTx/>
                <a:uFillTx/>
                <a:latin typeface="+mn-lt"/>
                <a:ea typeface="+mn-ea"/>
                <a:cs typeface="+mn-cs"/>
              </a:rPr>
            </a:b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23528" y="332656"/>
            <a:ext cx="4968552" cy="6192688"/>
          </a:xfrm>
        </p:spPr>
        <p:txBody>
          <a:bodyPr>
            <a:noAutofit/>
          </a:bodyPr>
          <a:lstStyle/>
          <a:p>
            <a:r>
              <a:rPr lang="ru-RU" sz="2800" b="1" dirty="0" smtClean="0"/>
              <a:t>Старшая дочь Сурикова Ольга вышла замуж за художника </a:t>
            </a:r>
            <a:r>
              <a:rPr lang="ru-RU" sz="2800" b="1" dirty="0" err="1" smtClean="0"/>
              <a:t>Кончаловского</a:t>
            </a:r>
            <a:r>
              <a:rPr lang="ru-RU" sz="2800" b="1" dirty="0" smtClean="0"/>
              <a:t>. Именно супруги </a:t>
            </a:r>
            <a:r>
              <a:rPr lang="ru-RU" sz="2800" b="1" dirty="0" err="1" smtClean="0"/>
              <a:t>Кончаловские</a:t>
            </a:r>
            <a:r>
              <a:rPr lang="ru-RU" sz="2800" b="1" dirty="0" smtClean="0"/>
              <a:t>, а так же их дети стали хранителями </a:t>
            </a:r>
            <a:r>
              <a:rPr lang="ru-RU" sz="2800" b="1" dirty="0" err="1" smtClean="0"/>
              <a:t>С</a:t>
            </a:r>
            <a:r>
              <a:rPr lang="ru-RU" sz="2800" b="1" smtClean="0"/>
              <a:t>уриковского</a:t>
            </a:r>
            <a:r>
              <a:rPr lang="ru-RU" sz="2800" b="1" dirty="0" smtClean="0"/>
              <a:t> наследия. Они активно взаимодействовали с музеями Москвы, </a:t>
            </a:r>
            <a:r>
              <a:rPr lang="ru-RU" sz="2800" b="1" dirty="0" err="1" smtClean="0"/>
              <a:t>Петерограда</a:t>
            </a:r>
            <a:r>
              <a:rPr lang="ru-RU" sz="2800" b="1" dirty="0" smtClean="0"/>
              <a:t> и Красноярска,  в которых хранятся картины великого художника</a:t>
            </a:r>
            <a:endParaRPr lang="ru-RU" sz="2800" b="1" dirty="0"/>
          </a:p>
        </p:txBody>
      </p:sp>
      <p:pic>
        <p:nvPicPr>
          <p:cNvPr id="29698" name="Picture 2" descr="https://arthive.net/res/media/img/ox800/work/ecb/217796.jpg"/>
          <p:cNvPicPr>
            <a:picLocks noChangeAspect="1" noChangeArrowheads="1"/>
          </p:cNvPicPr>
          <p:nvPr/>
        </p:nvPicPr>
        <p:blipFill>
          <a:blip r:embed="rId2" cstate="print"/>
          <a:srcRect/>
          <a:stretch>
            <a:fillRect/>
          </a:stretch>
        </p:blipFill>
        <p:spPr bwMode="auto">
          <a:xfrm>
            <a:off x="5652120" y="0"/>
            <a:ext cx="3229796" cy="5696553"/>
          </a:xfrm>
          <a:prstGeom prst="rect">
            <a:avLst/>
          </a:prstGeom>
          <a:noFill/>
        </p:spPr>
      </p:pic>
      <p:sp>
        <p:nvSpPr>
          <p:cNvPr id="6" name="Содержимое 2"/>
          <p:cNvSpPr txBox="1">
            <a:spLocks/>
          </p:cNvSpPr>
          <p:nvPr/>
        </p:nvSpPr>
        <p:spPr>
          <a:xfrm>
            <a:off x="5724128" y="5373216"/>
            <a:ext cx="2915816" cy="576064"/>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1" i="0" u="none" strike="noStrike" kern="1200" cap="none" spc="0" normalizeH="0" baseline="0" noProof="0" dirty="0" smtClean="0">
                <a:ln>
                  <a:noFill/>
                </a:ln>
                <a:solidFill>
                  <a:schemeClr val="tx1"/>
                </a:solidFill>
                <a:effectLst/>
                <a:uLnTx/>
                <a:uFillTx/>
                <a:latin typeface="+mn-lt"/>
                <a:ea typeface="+mn-ea"/>
                <a:cs typeface="+mn-cs"/>
              </a:rPr>
              <a:t>Портрет</a:t>
            </a:r>
            <a:r>
              <a:rPr kumimoji="0" lang="ru-RU" sz="2000" b="1" i="0" u="none" strike="noStrike" kern="1200" cap="none" spc="0" normalizeH="0" noProof="0" dirty="0" smtClean="0">
                <a:ln>
                  <a:noFill/>
                </a:ln>
                <a:solidFill>
                  <a:schemeClr val="tx1"/>
                </a:solidFill>
                <a:effectLst/>
                <a:uLnTx/>
                <a:uFillTx/>
                <a:latin typeface="+mn-lt"/>
                <a:ea typeface="+mn-ea"/>
                <a:cs typeface="+mn-cs"/>
              </a:rPr>
              <a:t> дочери</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
            </a:r>
            <a:br>
              <a:rPr kumimoji="0" lang="ru-RU" sz="2000" b="0" i="0" u="none" strike="noStrike" kern="1200" cap="none" spc="0" normalizeH="0" baseline="0" noProof="0" dirty="0" smtClean="0">
                <a:ln>
                  <a:noFill/>
                </a:ln>
                <a:solidFill>
                  <a:schemeClr val="tx1"/>
                </a:solidFill>
                <a:effectLst/>
                <a:uLnTx/>
                <a:uFillTx/>
                <a:latin typeface="+mn-lt"/>
                <a:ea typeface="+mn-ea"/>
                <a:cs typeface="+mn-cs"/>
              </a:rPr>
            </a:b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4536504" cy="5112568"/>
          </a:xfrm>
        </p:spPr>
        <p:txBody>
          <a:bodyPr>
            <a:normAutofit fontScale="90000"/>
          </a:bodyPr>
          <a:lstStyle/>
          <a:p>
            <a:r>
              <a:rPr lang="ru-RU" b="1" dirty="0" smtClean="0"/>
              <a:t> Для нас красноярцев его имя имеет особую значимость. Он наш выдающийся земляк, прославивший  край.</a:t>
            </a:r>
            <a:endParaRPr lang="ru-RU" b="1" dirty="0"/>
          </a:p>
        </p:txBody>
      </p:sp>
      <p:pic>
        <p:nvPicPr>
          <p:cNvPr id="3" name="Picture 2" descr="https://magisteria.ru/data/2021/09/id-23-Avtoportret-1632141315312-768x965.jpg"/>
          <p:cNvPicPr>
            <a:picLocks noChangeAspect="1" noChangeArrowheads="1"/>
          </p:cNvPicPr>
          <p:nvPr/>
        </p:nvPicPr>
        <p:blipFill>
          <a:blip r:embed="rId2" cstate="print"/>
          <a:srcRect/>
          <a:stretch>
            <a:fillRect/>
          </a:stretch>
        </p:blipFill>
        <p:spPr bwMode="auto">
          <a:xfrm>
            <a:off x="4499992" y="980728"/>
            <a:ext cx="4283968" cy="5382851"/>
          </a:xfrm>
          <a:prstGeom prst="rect">
            <a:avLst/>
          </a:prstGeom>
          <a:noFill/>
        </p:spPr>
      </p:pic>
      <p:sp>
        <p:nvSpPr>
          <p:cNvPr id="4" name="Содержимое 2"/>
          <p:cNvSpPr txBox="1">
            <a:spLocks/>
          </p:cNvSpPr>
          <p:nvPr/>
        </p:nvSpPr>
        <p:spPr>
          <a:xfrm>
            <a:off x="4499992" y="6021288"/>
            <a:ext cx="4392488" cy="36004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1" i="0" u="none" strike="noStrike" kern="1200" cap="none" spc="0" normalizeH="0" baseline="0" noProof="0" dirty="0" smtClean="0">
                <a:ln>
                  <a:noFill/>
                </a:ln>
                <a:solidFill>
                  <a:schemeClr val="bg1"/>
                </a:solidFill>
                <a:effectLst/>
                <a:uLnTx/>
                <a:uFillTx/>
                <a:latin typeface="+mn-lt"/>
                <a:ea typeface="+mn-ea"/>
                <a:cs typeface="+mn-cs"/>
              </a:rPr>
              <a:t>автопортрет</a:t>
            </a:r>
            <a:r>
              <a:rPr kumimoji="0" lang="ru-RU" b="1" i="0" u="none" strike="noStrike" kern="1200" cap="none" spc="0" normalizeH="0" baseline="0" noProof="0" dirty="0" smtClean="0">
                <a:ln>
                  <a:noFill/>
                </a:ln>
                <a:solidFill>
                  <a:schemeClr val="tx1"/>
                </a:solidFill>
                <a:effectLst/>
                <a:uLnTx/>
                <a:uFillTx/>
                <a:latin typeface="+mn-lt"/>
                <a:ea typeface="+mn-ea"/>
                <a:cs typeface="+mn-cs"/>
              </a:rPr>
              <a:t/>
            </a:r>
            <a:br>
              <a:rPr kumimoji="0" lang="ru-RU" b="1" i="0" u="none" strike="noStrike" kern="1200" cap="none" spc="0" normalizeH="0" baseline="0" noProof="0" dirty="0" smtClean="0">
                <a:ln>
                  <a:noFill/>
                </a:ln>
                <a:solidFill>
                  <a:schemeClr val="tx1"/>
                </a:solidFill>
                <a:effectLst/>
                <a:uLnTx/>
                <a:uFillTx/>
                <a:latin typeface="+mn-lt"/>
                <a:ea typeface="+mn-ea"/>
                <a:cs typeface="+mn-cs"/>
              </a:rPr>
            </a:br>
            <a:endParaRPr kumimoji="0" lang="ru-RU"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https://surikov.kkkm.ru/wp-content/uploads/2023/04/8-1024x721.jpg"/>
          <p:cNvPicPr>
            <a:picLocks noChangeAspect="1" noChangeArrowheads="1"/>
          </p:cNvPicPr>
          <p:nvPr/>
        </p:nvPicPr>
        <p:blipFill>
          <a:blip r:embed="rId2" cstate="print"/>
          <a:srcRect/>
          <a:stretch>
            <a:fillRect/>
          </a:stretch>
        </p:blipFill>
        <p:spPr bwMode="auto">
          <a:xfrm>
            <a:off x="3563888" y="2929034"/>
            <a:ext cx="5580112" cy="3928966"/>
          </a:xfrm>
          <a:prstGeom prst="rect">
            <a:avLst/>
          </a:prstGeom>
          <a:noFill/>
        </p:spPr>
      </p:pic>
      <p:sp>
        <p:nvSpPr>
          <p:cNvPr id="2" name="Заголовок 1"/>
          <p:cNvSpPr>
            <a:spLocks noGrp="1"/>
          </p:cNvSpPr>
          <p:nvPr>
            <p:ph type="title"/>
          </p:nvPr>
        </p:nvSpPr>
        <p:spPr>
          <a:xfrm>
            <a:off x="5580112" y="188640"/>
            <a:ext cx="3240360" cy="2664296"/>
          </a:xfrm>
        </p:spPr>
        <p:txBody>
          <a:bodyPr>
            <a:normAutofit fontScale="90000"/>
          </a:bodyPr>
          <a:lstStyle/>
          <a:p>
            <a:r>
              <a:rPr lang="ru-RU" b="1" i="1" dirty="0" smtClean="0"/>
              <a:t>Жил Вася Суриков вот в этом доме</a:t>
            </a:r>
            <a:endParaRPr lang="ru-RU" b="1" i="1" dirty="0"/>
          </a:p>
        </p:txBody>
      </p:sp>
      <p:pic>
        <p:nvPicPr>
          <p:cNvPr id="14338" name="Picture 2" descr="https://xn--80agdph0bi.xn--p1ai/wp-content/uploads/2023/03/01-121.jpg"/>
          <p:cNvPicPr>
            <a:picLocks noChangeAspect="1" noChangeArrowheads="1"/>
          </p:cNvPicPr>
          <p:nvPr/>
        </p:nvPicPr>
        <p:blipFill>
          <a:blip r:embed="rId3" cstate="print"/>
          <a:srcRect/>
          <a:stretch>
            <a:fillRect/>
          </a:stretch>
        </p:blipFill>
        <p:spPr bwMode="auto">
          <a:xfrm>
            <a:off x="0" y="0"/>
            <a:ext cx="5220072" cy="3480048"/>
          </a:xfrm>
          <a:prstGeom prst="rect">
            <a:avLst/>
          </a:prstGeom>
          <a:noFill/>
        </p:spPr>
      </p:pic>
      <p:sp>
        <p:nvSpPr>
          <p:cNvPr id="14342" name="AutoShape 6" descr="http://www.tphv-history.ru/images/yasnsur/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4" name="AutoShape 8" descr="http://www.tphv-history.ru/images/yasnsur/1-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tripsib.com/images/regions/krasnoyarsk/sights/05krspl.jpg"/>
          <p:cNvPicPr>
            <a:picLocks noChangeAspect="1" noChangeArrowheads="1"/>
          </p:cNvPicPr>
          <p:nvPr/>
        </p:nvPicPr>
        <p:blipFill>
          <a:blip r:embed="rId2" cstate="print"/>
          <a:srcRect/>
          <a:stretch>
            <a:fillRect/>
          </a:stretch>
        </p:blipFill>
        <p:spPr bwMode="auto">
          <a:xfrm>
            <a:off x="0" y="0"/>
            <a:ext cx="5040560" cy="3360375"/>
          </a:xfrm>
          <a:prstGeom prst="rect">
            <a:avLst/>
          </a:prstGeom>
          <a:noFill/>
        </p:spPr>
      </p:pic>
      <p:sp>
        <p:nvSpPr>
          <p:cNvPr id="5" name="Заголовок 1"/>
          <p:cNvSpPr txBox="1">
            <a:spLocks/>
          </p:cNvSpPr>
          <p:nvPr/>
        </p:nvSpPr>
        <p:spPr>
          <a:xfrm>
            <a:off x="0" y="3429000"/>
            <a:ext cx="3600400" cy="2952328"/>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1" i="1" u="none" strike="noStrike" kern="1200" cap="all" spc="0" normalizeH="0" baseline="0" noProof="0" dirty="0" smtClean="0">
                <a:ln>
                  <a:noFill/>
                </a:ln>
                <a:solidFill>
                  <a:schemeClr val="tx1"/>
                </a:solidFill>
                <a:effectLst/>
                <a:uLnTx/>
                <a:uFillTx/>
                <a:latin typeface="+mj-lt"/>
                <a:ea typeface="+mj-ea"/>
                <a:cs typeface="+mj-cs"/>
              </a:rPr>
              <a:t>Этот</a:t>
            </a:r>
            <a:r>
              <a:rPr kumimoji="0" lang="ru-RU" sz="2800" b="1" i="1" u="none" strike="noStrike" kern="1200" cap="all" spc="0" normalizeH="0" noProof="0" dirty="0" smtClean="0">
                <a:ln>
                  <a:noFill/>
                </a:ln>
                <a:solidFill>
                  <a:schemeClr val="tx1"/>
                </a:solidFill>
                <a:effectLst/>
                <a:uLnTx/>
                <a:uFillTx/>
                <a:latin typeface="+mj-lt"/>
                <a:ea typeface="+mj-ea"/>
                <a:cs typeface="+mj-cs"/>
              </a:rPr>
              <a:t> дом до сих пор стоит в Красноярске, и сейчас в нем находится  «Музей-усадьба В.И.Сурикова»</a:t>
            </a:r>
            <a:endParaRPr kumimoji="0" lang="ru-RU" sz="2800" b="1" i="1" u="none" strike="noStrike" kern="1200" cap="all" spc="0" normalizeH="0" baseline="0" noProof="0" dirty="0">
              <a:ln>
                <a:noFill/>
              </a:ln>
              <a:solidFill>
                <a:schemeClr val="tx1"/>
              </a:solidFill>
              <a:effectLst/>
              <a:uLnTx/>
              <a:uFillTx/>
              <a:latin typeface="+mj-lt"/>
              <a:ea typeface="+mj-ea"/>
              <a:cs typeface="+mj-cs"/>
            </a:endParaRPr>
          </a:p>
        </p:txBody>
      </p:sp>
      <p:pic>
        <p:nvPicPr>
          <p:cNvPr id="15362" name="Picture 2" descr="https://avatars.mds.yandex.net/get-altay/965007/2a0000016288a49748ec74a1a571b51c4f8e/XXL"/>
          <p:cNvPicPr>
            <a:picLocks noChangeAspect="1" noChangeArrowheads="1"/>
          </p:cNvPicPr>
          <p:nvPr/>
        </p:nvPicPr>
        <p:blipFill>
          <a:blip r:embed="rId3" cstate="print"/>
          <a:srcRect/>
          <a:stretch>
            <a:fillRect/>
          </a:stretch>
        </p:blipFill>
        <p:spPr bwMode="auto">
          <a:xfrm>
            <a:off x="3635896" y="3717032"/>
            <a:ext cx="4372470" cy="2924944"/>
          </a:xfrm>
          <a:prstGeom prst="rect">
            <a:avLst/>
          </a:prstGeom>
          <a:noFill/>
        </p:spPr>
      </p:pic>
      <p:pic>
        <p:nvPicPr>
          <p:cNvPr id="15364" name="Picture 4" descr="https://photos.wikimapia.org/p/00/07/04/82/59_big.jpg"/>
          <p:cNvPicPr>
            <a:picLocks noChangeAspect="1" noChangeArrowheads="1"/>
          </p:cNvPicPr>
          <p:nvPr/>
        </p:nvPicPr>
        <p:blipFill>
          <a:blip r:embed="rId4" cstate="print"/>
          <a:srcRect/>
          <a:stretch>
            <a:fillRect/>
          </a:stretch>
        </p:blipFill>
        <p:spPr bwMode="auto">
          <a:xfrm>
            <a:off x="5220072" y="620688"/>
            <a:ext cx="3840427" cy="28803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0" y="188640"/>
            <a:ext cx="3816424" cy="3024336"/>
          </a:xfrm>
        </p:spPr>
        <p:txBody>
          <a:bodyPr>
            <a:normAutofit fontScale="85000" lnSpcReduction="10000"/>
          </a:bodyPr>
          <a:lstStyle/>
          <a:p>
            <a:r>
              <a:rPr lang="ru-RU" dirty="0" smtClean="0"/>
              <a:t>Отец мальчика Иван Васильевич очень хорошо умел играть на гитаре и любил петь казацкие песни. Он был настоящим сибиряком, охотником и защитником, достойным своих великих предков</a:t>
            </a:r>
            <a:endParaRPr lang="ru-RU" dirty="0"/>
          </a:p>
        </p:txBody>
      </p:sp>
      <p:sp>
        <p:nvSpPr>
          <p:cNvPr id="6" name="Содержимое 5"/>
          <p:cNvSpPr>
            <a:spLocks noGrp="1"/>
          </p:cNvSpPr>
          <p:nvPr>
            <p:ph sz="half" idx="2"/>
          </p:nvPr>
        </p:nvSpPr>
        <p:spPr>
          <a:xfrm>
            <a:off x="0" y="2924944"/>
            <a:ext cx="4104456" cy="3473227"/>
          </a:xfrm>
        </p:spPr>
        <p:txBody>
          <a:bodyPr>
            <a:normAutofit fontScale="85000" lnSpcReduction="10000"/>
          </a:bodyPr>
          <a:lstStyle/>
          <a:p>
            <a:r>
              <a:rPr lang="ru-RU" dirty="0" smtClean="0"/>
              <a:t>Мать Прасковья Федоровна женщина сильная, волевая и мудрая. Оказала огромное влияние на сына своей неординарностью. Она была рукодельницей, великолепно вышивала. Ее умение подобрать краски по цвету передалось и будущему художнику. </a:t>
            </a:r>
            <a:endParaRPr lang="ru-RU" dirty="0"/>
          </a:p>
        </p:txBody>
      </p:sp>
      <p:pic>
        <p:nvPicPr>
          <p:cNvPr id="17410" name="Picture 2" descr="https://arthive.net/res/media/img/ox800/work/353/578751.jpg"/>
          <p:cNvPicPr>
            <a:picLocks noChangeAspect="1" noChangeArrowheads="1"/>
          </p:cNvPicPr>
          <p:nvPr/>
        </p:nvPicPr>
        <p:blipFill>
          <a:blip r:embed="rId2" cstate="print"/>
          <a:srcRect/>
          <a:stretch>
            <a:fillRect/>
          </a:stretch>
        </p:blipFill>
        <p:spPr bwMode="auto">
          <a:xfrm>
            <a:off x="4283968" y="260648"/>
            <a:ext cx="4618158" cy="603247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4752528" cy="3240359"/>
          </a:xfrm>
        </p:spPr>
        <p:txBody>
          <a:bodyPr>
            <a:noAutofit/>
          </a:bodyPr>
          <a:lstStyle/>
          <a:p>
            <a:r>
              <a:rPr lang="ru-RU" sz="2400" dirty="0" smtClean="0"/>
              <a:t>Прасковья Фёдоровна была верующая женщина, в их доме всегда были иконы. Вася любил рассматривать разные картины и иконы с ликами святых. Внимательно рассматривал лица людей «Как расположены глаза», «Как расположены черты лица»</a:t>
            </a:r>
            <a:endParaRPr lang="ru-RU" sz="2400" dirty="0"/>
          </a:p>
        </p:txBody>
      </p:sp>
      <p:pic>
        <p:nvPicPr>
          <p:cNvPr id="16386" name="Picture 2" descr="https://papik.pro/izobr/uploads/posts/2023-04/1680581483_papik-pro-p-ikona-na-kholste-starinnie-28.jpg"/>
          <p:cNvPicPr>
            <a:picLocks noChangeAspect="1" noChangeArrowheads="1"/>
          </p:cNvPicPr>
          <p:nvPr/>
        </p:nvPicPr>
        <p:blipFill>
          <a:blip r:embed="rId2" cstate="print"/>
          <a:srcRect/>
          <a:stretch>
            <a:fillRect/>
          </a:stretch>
        </p:blipFill>
        <p:spPr bwMode="auto">
          <a:xfrm>
            <a:off x="5471768" y="188640"/>
            <a:ext cx="3672232" cy="4427203"/>
          </a:xfrm>
          <a:prstGeom prst="rect">
            <a:avLst/>
          </a:prstGeom>
          <a:noFill/>
        </p:spPr>
      </p:pic>
      <p:pic>
        <p:nvPicPr>
          <p:cNvPr id="16388" name="Picture 4" descr="https://prodam-rf.ru/userfiles/product_img/photos/goods7/379_1.jpg"/>
          <p:cNvPicPr>
            <a:picLocks noChangeAspect="1" noChangeArrowheads="1"/>
          </p:cNvPicPr>
          <p:nvPr/>
        </p:nvPicPr>
        <p:blipFill>
          <a:blip r:embed="rId3" cstate="print"/>
          <a:srcRect/>
          <a:stretch>
            <a:fillRect/>
          </a:stretch>
        </p:blipFill>
        <p:spPr bwMode="auto">
          <a:xfrm>
            <a:off x="2699792" y="3382302"/>
            <a:ext cx="2834865" cy="347569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storage.yandexcloud.net/wr4img/369818_43_i_011.jpg"/>
          <p:cNvPicPr>
            <a:picLocks noChangeAspect="1" noChangeArrowheads="1"/>
          </p:cNvPicPr>
          <p:nvPr/>
        </p:nvPicPr>
        <p:blipFill>
          <a:blip r:embed="rId2" cstate="print"/>
          <a:srcRect/>
          <a:stretch>
            <a:fillRect/>
          </a:stretch>
        </p:blipFill>
        <p:spPr bwMode="auto">
          <a:xfrm>
            <a:off x="4067944" y="1988840"/>
            <a:ext cx="4880298" cy="3765964"/>
          </a:xfrm>
          <a:prstGeom prst="rect">
            <a:avLst/>
          </a:prstGeom>
          <a:noFill/>
        </p:spPr>
      </p:pic>
      <p:sp>
        <p:nvSpPr>
          <p:cNvPr id="7" name="Содержимое 2"/>
          <p:cNvSpPr>
            <a:spLocks noGrp="1"/>
          </p:cNvSpPr>
          <p:nvPr>
            <p:ph sz="half" idx="1"/>
          </p:nvPr>
        </p:nvSpPr>
        <p:spPr>
          <a:xfrm>
            <a:off x="0" y="1772816"/>
            <a:ext cx="3923928" cy="3888432"/>
          </a:xfrm>
        </p:spPr>
        <p:txBody>
          <a:bodyPr>
            <a:normAutofit fontScale="77500" lnSpcReduction="20000"/>
          </a:bodyPr>
          <a:lstStyle/>
          <a:p>
            <a:pPr>
              <a:buNone/>
            </a:pPr>
            <a:endParaRPr lang="ru-RU" sz="4200" b="1" dirty="0" smtClean="0"/>
          </a:p>
          <a:p>
            <a:r>
              <a:rPr lang="ru-RU" b="1" dirty="0" smtClean="0"/>
              <a:t>Село Сухобузимское в Красноярском крае называют малой родиной Василия Сурикова. В Сухой бузим Вася приехал в пятилетнем возрасте, отсюда уезжал на учебу в Красноярск, здесь выходила замуж его старшая сестра Елизавета, здесь похоронен отец Иван Васильевич.</a:t>
            </a:r>
            <a:endParaRPr lang="ru-RU" b="1" dirty="0"/>
          </a:p>
        </p:txBody>
      </p:sp>
      <p:sp>
        <p:nvSpPr>
          <p:cNvPr id="3" name="Содержимое 2"/>
          <p:cNvSpPr>
            <a:spLocks noGrp="1"/>
          </p:cNvSpPr>
          <p:nvPr>
            <p:ph sz="half" idx="2"/>
          </p:nvPr>
        </p:nvSpPr>
        <p:spPr>
          <a:xfrm>
            <a:off x="251520" y="260648"/>
            <a:ext cx="6552728" cy="1944216"/>
          </a:xfrm>
        </p:spPr>
        <p:txBody>
          <a:bodyPr>
            <a:normAutofit fontScale="62500" lnSpcReduction="20000"/>
          </a:bodyPr>
          <a:lstStyle/>
          <a:p>
            <a:r>
              <a:rPr lang="ru-RU" sz="3500" b="1" dirty="0" smtClean="0"/>
              <a:t>Когда у отца художника начались серьезные проблемы со здоровьем – в роду Суриковых все мужчины были предрасположены к тяжелой болезни, он попросился перевести его на службу в село. И семья переехала в Сухой Бузим.</a:t>
            </a:r>
            <a:r>
              <a:rPr lang="ru-RU" dirty="0" smtClean="0"/>
              <a:t/>
            </a:r>
            <a:br>
              <a:rPr lang="ru-RU" dirty="0" smtClean="0"/>
            </a:br>
            <a:endParaRPr lang="ru-RU" dirty="0"/>
          </a:p>
        </p:txBody>
      </p:sp>
      <p:sp>
        <p:nvSpPr>
          <p:cNvPr id="13" name="Содержимое 2"/>
          <p:cNvSpPr>
            <a:spLocks noGrp="1"/>
          </p:cNvSpPr>
          <p:nvPr>
            <p:ph sz="half" idx="4294967295"/>
          </p:nvPr>
        </p:nvSpPr>
        <p:spPr>
          <a:xfrm>
            <a:off x="4067944" y="5445224"/>
            <a:ext cx="4392612" cy="358775"/>
          </a:xfrm>
        </p:spPr>
        <p:txBody>
          <a:bodyPr>
            <a:normAutofit fontScale="40000" lnSpcReduction="20000"/>
          </a:bodyPr>
          <a:lstStyle/>
          <a:p>
            <a:pPr>
              <a:buNone/>
            </a:pPr>
            <a:r>
              <a:rPr lang="ru-RU" sz="2900" b="1" dirty="0" smtClean="0">
                <a:solidFill>
                  <a:schemeClr val="bg1"/>
                </a:solidFill>
              </a:rPr>
              <a:t>дом в котором жила семья Суриковых</a:t>
            </a: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static.tildacdn.com/tild3262-3766-4033-b862-306161636364/5.jpg"/>
          <p:cNvPicPr>
            <a:picLocks noChangeAspect="1" noChangeArrowheads="1"/>
          </p:cNvPicPr>
          <p:nvPr/>
        </p:nvPicPr>
        <p:blipFill>
          <a:blip r:embed="rId2" cstate="print"/>
          <a:srcRect/>
          <a:stretch>
            <a:fillRect/>
          </a:stretch>
        </p:blipFill>
        <p:spPr bwMode="auto">
          <a:xfrm>
            <a:off x="0" y="0"/>
            <a:ext cx="5256584" cy="3423788"/>
          </a:xfrm>
          <a:prstGeom prst="rect">
            <a:avLst/>
          </a:prstGeom>
          <a:noFill/>
        </p:spPr>
      </p:pic>
      <p:sp>
        <p:nvSpPr>
          <p:cNvPr id="3" name="Содержимое 2"/>
          <p:cNvSpPr>
            <a:spLocks noGrp="1"/>
          </p:cNvSpPr>
          <p:nvPr>
            <p:ph sz="half" idx="1"/>
          </p:nvPr>
        </p:nvSpPr>
        <p:spPr>
          <a:xfrm>
            <a:off x="683568" y="3356992"/>
            <a:ext cx="8136904" cy="3356992"/>
          </a:xfrm>
        </p:spPr>
        <p:txBody>
          <a:bodyPr>
            <a:normAutofit fontScale="25000" lnSpcReduction="20000"/>
          </a:bodyPr>
          <a:lstStyle/>
          <a:p>
            <a:r>
              <a:rPr lang="ru-RU" sz="9600" b="1" dirty="0" smtClean="0"/>
              <a:t>Когда пришла пора учиться, мама повезла его из села Сухой Бузим в Красноярск, в уездное училище.</a:t>
            </a:r>
            <a:br>
              <a:rPr lang="ru-RU" sz="9600" b="1" dirty="0" smtClean="0"/>
            </a:br>
            <a:r>
              <a:rPr lang="ru-RU" sz="9600" b="1" dirty="0" smtClean="0"/>
              <a:t> Маленькому Васе не понравилось, что в училище строгая дисциплина. И после первых уроков он собрал свою котомку и пошел пешком из Красноярска домой в Сухой Бузим. Мальчик успел отойти от города на девятую версту, когда его догнала повозка матери – женщина задержалась в городе по делам.  Мама очень расстроилась и заплакала, Вася тоже расплакался. Успокоившись, они договорились, что ничего не расскажут отцу, а Вася вернется в училище. Мальчик согласился, и его увезли обратно.</a:t>
            </a:r>
          </a:p>
          <a:p>
            <a:pPr>
              <a:buNone/>
            </a:pPr>
            <a:r>
              <a:rPr lang="ru-RU" sz="7200" dirty="0" smtClean="0"/>
              <a:t/>
            </a:r>
            <a:br>
              <a:rPr lang="ru-RU" sz="7200" dirty="0" smtClean="0"/>
            </a:br>
            <a:r>
              <a:rPr lang="ru-RU" sz="7200" dirty="0" smtClean="0"/>
              <a:t>.</a:t>
            </a:r>
            <a:r>
              <a:rPr lang="ru-RU" dirty="0" smtClean="0"/>
              <a:t/>
            </a:r>
            <a:br>
              <a:rPr lang="ru-RU" dirty="0" smtClean="0"/>
            </a:br>
            <a:endParaRPr lang="ru-RU" dirty="0"/>
          </a:p>
        </p:txBody>
      </p:sp>
      <p:sp>
        <p:nvSpPr>
          <p:cNvPr id="10" name="Содержимое 2"/>
          <p:cNvSpPr>
            <a:spLocks noGrp="1"/>
          </p:cNvSpPr>
          <p:nvPr>
            <p:ph sz="half" idx="2"/>
          </p:nvPr>
        </p:nvSpPr>
        <p:spPr>
          <a:xfrm>
            <a:off x="251520" y="2996952"/>
            <a:ext cx="4392488" cy="360040"/>
          </a:xfrm>
        </p:spPr>
        <p:txBody>
          <a:bodyPr>
            <a:normAutofit fontScale="32500" lnSpcReduction="20000"/>
          </a:bodyPr>
          <a:lstStyle/>
          <a:p>
            <a:pPr>
              <a:buNone/>
            </a:pPr>
            <a:r>
              <a:rPr lang="ru-RU" sz="4500" b="1" dirty="0" smtClean="0"/>
              <a:t>Уездное училище</a:t>
            </a: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surikov-dom.com/images/joomgallery/thumbnails/___6/________1_20131017_1331072246.jpg"/>
          <p:cNvPicPr>
            <a:picLocks noChangeAspect="1" noChangeArrowheads="1"/>
          </p:cNvPicPr>
          <p:nvPr/>
        </p:nvPicPr>
        <p:blipFill>
          <a:blip r:embed="rId2" cstate="print"/>
          <a:srcRect/>
          <a:stretch>
            <a:fillRect/>
          </a:stretch>
        </p:blipFill>
        <p:spPr bwMode="auto">
          <a:xfrm>
            <a:off x="3635896" y="3212976"/>
            <a:ext cx="5358731" cy="3456384"/>
          </a:xfrm>
          <a:prstGeom prst="rect">
            <a:avLst/>
          </a:prstGeom>
          <a:noFill/>
        </p:spPr>
      </p:pic>
      <p:sp>
        <p:nvSpPr>
          <p:cNvPr id="6" name="Содержимое 2"/>
          <p:cNvSpPr>
            <a:spLocks noGrp="1"/>
          </p:cNvSpPr>
          <p:nvPr>
            <p:ph sz="half" idx="1"/>
          </p:nvPr>
        </p:nvSpPr>
        <p:spPr>
          <a:xfrm>
            <a:off x="179512" y="188640"/>
            <a:ext cx="4644008" cy="2808312"/>
          </a:xfrm>
        </p:spPr>
        <p:txBody>
          <a:bodyPr>
            <a:normAutofit fontScale="25000" lnSpcReduction="20000"/>
          </a:bodyPr>
          <a:lstStyle/>
          <a:p>
            <a:r>
              <a:rPr lang="ru-RU" sz="9600" b="1" dirty="0" smtClean="0"/>
              <a:t>Позже художник с братом не раз приезжал на это место и считал, что здесь произошел поворотный момент в его жизни, определивший его дальнейшую судьбу. Если бы мама тогда пожалела сына и забрала домой, скорее всего, он бы не стал художником.</a:t>
            </a:r>
            <a:r>
              <a:rPr lang="ru-RU" dirty="0" smtClean="0"/>
              <a:t/>
            </a:r>
            <a:br>
              <a:rPr lang="ru-RU" dirty="0" smtClean="0"/>
            </a:br>
            <a:endParaRPr lang="ru-RU" dirty="0"/>
          </a:p>
        </p:txBody>
      </p:sp>
      <p:sp>
        <p:nvSpPr>
          <p:cNvPr id="8" name="Содержимое 2"/>
          <p:cNvSpPr>
            <a:spLocks noGrp="1"/>
          </p:cNvSpPr>
          <p:nvPr>
            <p:ph sz="half" idx="2"/>
          </p:nvPr>
        </p:nvSpPr>
        <p:spPr>
          <a:xfrm>
            <a:off x="3635896" y="6309320"/>
            <a:ext cx="4392488" cy="360040"/>
          </a:xfrm>
        </p:spPr>
        <p:txBody>
          <a:bodyPr>
            <a:normAutofit fontScale="40000" lnSpcReduction="20000"/>
          </a:bodyPr>
          <a:lstStyle/>
          <a:p>
            <a:pPr>
              <a:buNone/>
            </a:pPr>
            <a:r>
              <a:rPr lang="ru-RU" sz="3500" b="1" dirty="0" smtClean="0"/>
              <a:t>Василий Суриков с братом</a:t>
            </a: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222</TotalTime>
  <Words>751</Words>
  <Application>Microsoft Office PowerPoint</Application>
  <PresentationFormat>Экран (4:3)</PresentationFormat>
  <Paragraphs>41</Paragraphs>
  <Slides>17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17</vt:i4>
      </vt:variant>
    </vt:vector>
  </HeadingPairs>
  <TitlesOfParts>
    <vt:vector size="26" baseType="lpstr">
      <vt:lpstr>Arial</vt:lpstr>
      <vt:lpstr>Arial Black</vt:lpstr>
      <vt:lpstr>Book Antiqua</vt:lpstr>
      <vt:lpstr>Lucida Sans</vt:lpstr>
      <vt:lpstr>Times New Roman</vt:lpstr>
      <vt:lpstr>Wingdings</vt:lpstr>
      <vt:lpstr>Wingdings 2</vt:lpstr>
      <vt:lpstr>Wingdings 3</vt:lpstr>
      <vt:lpstr>Апекс</vt:lpstr>
      <vt:lpstr>Суриков  Василий Иванович</vt:lpstr>
      <vt:lpstr> Для нас красноярцев его имя имеет особую значимость. Он наш выдающийся земляк, прославивший  край.</vt:lpstr>
      <vt:lpstr>Жил Вася Суриков вот в этом доме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Евгения</dc:creator>
  <cp:lastModifiedBy>Павел Соловцов</cp:lastModifiedBy>
  <cp:revision>26</cp:revision>
  <dcterms:created xsi:type="dcterms:W3CDTF">2024-01-16T10:56:32Z</dcterms:created>
  <dcterms:modified xsi:type="dcterms:W3CDTF">2024-01-30T03:22:22Z</dcterms:modified>
</cp:coreProperties>
</file>