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61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57" r:id="rId11"/>
    <p:sldId id="263" r:id="rId12"/>
    <p:sldId id="262" r:id="rId13"/>
    <p:sldId id="259" r:id="rId14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84"/>
    <a:srgbClr val="00A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B55BB-B038-47D3-B74F-C61BAB17B1FE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235075"/>
            <a:ext cx="4446587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D5438-BE23-4D54-AC64-7B6CAFE773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7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D5438-BE23-4D54-AC64-7B6CAFE773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3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7281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A03C"/>
                </a:solidFill>
              </a:rPr>
              <a:t>Дети будущего – современный педагог.</a:t>
            </a:r>
            <a:endParaRPr lang="ru-RU" dirty="0"/>
          </a:p>
        </p:txBody>
      </p:sp>
      <p:pic>
        <p:nvPicPr>
          <p:cNvPr id="5122" name="Picture 2" descr="По ребёнку видно и без нумерологии, что в него заложено. Яндекс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717032"/>
            <a:ext cx="4536504" cy="2885722"/>
          </a:xfrm>
          <a:prstGeom prst="rect">
            <a:avLst/>
          </a:prstGeom>
          <a:noFill/>
        </p:spPr>
      </p:pic>
      <p:pic>
        <p:nvPicPr>
          <p:cNvPr id="5123" name="Picture 3" descr="C:\Users\nn\Desktop\2022-23\педсоветы\педсовет 3\для меня\1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4708379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n\Desktop\2022-23\педсоветы\педсовет 3\для меня\4NVfycrGmv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7984" y="927908"/>
            <a:ext cx="5046016" cy="290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90" y="47319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будущего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г….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EBFE70-3E53-0E9F-B7C8-2EC8BD6057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498" y="944208"/>
            <a:ext cx="3489176" cy="348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3DA834-B022-A7D4-9157-02418630AD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566610"/>
            <a:ext cx="4860032" cy="324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87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E2907D-9276-166E-005E-7B832904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702" t="25746" r="11413" b="15031"/>
          <a:stretch/>
        </p:blipFill>
        <p:spPr>
          <a:xfrm>
            <a:off x="1496402" y="1957227"/>
            <a:ext cx="6137410" cy="351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2C6965-33C8-5157-7101-0EE994C7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07" y="260648"/>
            <a:ext cx="4896544" cy="8640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стороны поколения будущего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B4C2A-FDA6-3228-322B-CFB4D17FF301}"/>
              </a:ext>
            </a:extLst>
          </p:cNvPr>
          <p:cNvSpPr txBox="1"/>
          <p:nvPr/>
        </p:nvSpPr>
        <p:spPr>
          <a:xfrm>
            <a:off x="323528" y="1412776"/>
            <a:ext cx="39604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Зависимость от технологий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4971F-259D-DB97-1729-DAC6CCFF985C}"/>
              </a:ext>
            </a:extLst>
          </p:cNvPr>
          <p:cNvSpPr txBox="1"/>
          <p:nvPr/>
        </p:nvSpPr>
        <p:spPr>
          <a:xfrm>
            <a:off x="467544" y="5733256"/>
            <a:ext cx="332544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Утрата важных качеств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25C91-1E9E-724E-98C9-7D49D963CD2F}"/>
              </a:ext>
            </a:extLst>
          </p:cNvPr>
          <p:cNvSpPr txBox="1"/>
          <p:nvPr/>
        </p:nvSpPr>
        <p:spPr>
          <a:xfrm>
            <a:off x="4463480" y="1700808"/>
            <a:ext cx="468052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Сокращение реальных контактов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64DA7-B1CE-4AD4-D64B-24873596FB1B}"/>
              </a:ext>
            </a:extLst>
          </p:cNvPr>
          <p:cNvSpPr txBox="1"/>
          <p:nvPr/>
        </p:nvSpPr>
        <p:spPr>
          <a:xfrm>
            <a:off x="4788024" y="5445224"/>
            <a:ext cx="368411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Эмоциональная бедность</a:t>
            </a:r>
          </a:p>
        </p:txBody>
      </p:sp>
    </p:spTree>
    <p:extLst>
      <p:ext uri="{BB962C8B-B14F-4D97-AF65-F5344CB8AC3E}">
        <p14:creationId xmlns:p14="http://schemas.microsoft.com/office/powerpoint/2010/main" val="188611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62" y="6732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педагог в свете прогрессивных идей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1A418-FAA6-9B12-4632-BB62BB2C4AB0}"/>
              </a:ext>
            </a:extLst>
          </p:cNvPr>
          <p:cNvSpPr txBox="1"/>
          <p:nvPr/>
        </p:nvSpPr>
        <p:spPr>
          <a:xfrm>
            <a:off x="236712" y="1254139"/>
            <a:ext cx="2880320" cy="54476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заказ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7FF4E-7D0E-D8D2-FDC0-3CB82EEA34FC}"/>
              </a:ext>
            </a:extLst>
          </p:cNvPr>
          <p:cNvSpPr txBox="1"/>
          <p:nvPr/>
        </p:nvSpPr>
        <p:spPr>
          <a:xfrm>
            <a:off x="6113966" y="1246332"/>
            <a:ext cx="2880320" cy="55399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AC6C3-B8DE-8018-008C-9C74C81E27EF}"/>
              </a:ext>
            </a:extLst>
          </p:cNvPr>
          <p:cNvSpPr txBox="1"/>
          <p:nvPr/>
        </p:nvSpPr>
        <p:spPr>
          <a:xfrm>
            <a:off x="3171113" y="1254139"/>
            <a:ext cx="2850912" cy="55399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DF73D-6BEC-5B76-EA44-FBCFDDDBA624}"/>
              </a:ext>
            </a:extLst>
          </p:cNvPr>
          <p:cNvSpPr txBox="1"/>
          <p:nvPr/>
        </p:nvSpPr>
        <p:spPr>
          <a:xfrm>
            <a:off x="551783" y="1904392"/>
            <a:ext cx="217035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80A310-2625-2C69-468D-3114EBE6AFD2}"/>
              </a:ext>
            </a:extLst>
          </p:cNvPr>
          <p:cNvSpPr txBox="1"/>
          <p:nvPr/>
        </p:nvSpPr>
        <p:spPr>
          <a:xfrm>
            <a:off x="551782" y="2644090"/>
            <a:ext cx="217035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82A6F-0D8E-5086-DFF8-D1A115DF51C1}"/>
              </a:ext>
            </a:extLst>
          </p:cNvPr>
          <p:cNvSpPr txBox="1"/>
          <p:nvPr/>
        </p:nvSpPr>
        <p:spPr>
          <a:xfrm>
            <a:off x="491962" y="3620086"/>
            <a:ext cx="2230179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культура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0DBD6-6372-C3BF-138E-489D811467E2}"/>
              </a:ext>
            </a:extLst>
          </p:cNvPr>
          <p:cNvSpPr txBox="1"/>
          <p:nvPr/>
        </p:nvSpPr>
        <p:spPr>
          <a:xfrm>
            <a:off x="491962" y="4581631"/>
            <a:ext cx="2230179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нравственная культура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DAC523-CCEA-F2FE-0845-233223C9ACE3}"/>
              </a:ext>
            </a:extLst>
          </p:cNvPr>
          <p:cNvSpPr txBox="1"/>
          <p:nvPr/>
        </p:nvSpPr>
        <p:spPr>
          <a:xfrm>
            <a:off x="491962" y="5850954"/>
            <a:ext cx="2230179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9B055-68CD-9E26-B7DB-E9EFAE5AAFAF}"/>
              </a:ext>
            </a:extLst>
          </p:cNvPr>
          <p:cNvSpPr txBox="1"/>
          <p:nvPr/>
        </p:nvSpPr>
        <p:spPr>
          <a:xfrm>
            <a:off x="3418890" y="1904392"/>
            <a:ext cx="2480013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Мультикультурность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975F92-32E0-EA06-AF35-48876B8FC048}"/>
              </a:ext>
            </a:extLst>
          </p:cNvPr>
          <p:cNvSpPr txBox="1"/>
          <p:nvPr/>
        </p:nvSpPr>
        <p:spPr>
          <a:xfrm>
            <a:off x="3453521" y="2644090"/>
            <a:ext cx="2380196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«цифровые аватары»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5E533-F5BC-352B-93B8-113CE4B1A893}"/>
              </a:ext>
            </a:extLst>
          </p:cNvPr>
          <p:cNvSpPr txBox="1"/>
          <p:nvPr/>
        </p:nvSpPr>
        <p:spPr>
          <a:xfrm>
            <a:off x="3424500" y="3647833"/>
            <a:ext cx="2380196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хаос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41111A-7DC1-2326-5475-70AB6564C1BE}"/>
              </a:ext>
            </a:extLst>
          </p:cNvPr>
          <p:cNvSpPr txBox="1"/>
          <p:nvPr/>
        </p:nvSpPr>
        <p:spPr>
          <a:xfrm>
            <a:off x="3418890" y="4850621"/>
            <a:ext cx="2426078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цинизм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3D6ED0-636F-A1B7-A07D-6397CDFE64F0}"/>
              </a:ext>
            </a:extLst>
          </p:cNvPr>
          <p:cNvSpPr txBox="1"/>
          <p:nvPr/>
        </p:nvSpPr>
        <p:spPr>
          <a:xfrm>
            <a:off x="3418890" y="5723281"/>
            <a:ext cx="2389209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Астенизация, гиподинамия, ОВЗ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F1059B-6352-354E-A355-259A586C4C12}"/>
              </a:ext>
            </a:extLst>
          </p:cNvPr>
          <p:cNvSpPr txBox="1"/>
          <p:nvPr/>
        </p:nvSpPr>
        <p:spPr>
          <a:xfrm>
            <a:off x="6483654" y="1774055"/>
            <a:ext cx="235272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Крокускультурные компетенции, толерантность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AEFBFC-0E13-7503-E366-6E7D664EB347}"/>
              </a:ext>
            </a:extLst>
          </p:cNvPr>
          <p:cNvSpPr txBox="1"/>
          <p:nvPr/>
        </p:nvSpPr>
        <p:spPr>
          <a:xfrm>
            <a:off x="6473721" y="2868541"/>
            <a:ext cx="235272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ИКТ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86486B-3DCC-57B0-6C6D-97F104953FD5}"/>
              </a:ext>
            </a:extLst>
          </p:cNvPr>
          <p:cNvSpPr txBox="1"/>
          <p:nvPr/>
        </p:nvSpPr>
        <p:spPr>
          <a:xfrm>
            <a:off x="6463512" y="3547074"/>
            <a:ext cx="246723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организовывать поисковую деятельность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A48E3F-187B-07AF-4560-C8C58E02F771}"/>
              </a:ext>
            </a:extLst>
          </p:cNvPr>
          <p:cNvSpPr txBox="1"/>
          <p:nvPr/>
        </p:nvSpPr>
        <p:spPr>
          <a:xfrm>
            <a:off x="6463512" y="4690209"/>
            <a:ext cx="246723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технологиями воспитательной работы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512F1A-BE5F-F109-46AF-925AD14CD367}"/>
              </a:ext>
            </a:extLst>
          </p:cNvPr>
          <p:cNvSpPr txBox="1"/>
          <p:nvPr/>
        </p:nvSpPr>
        <p:spPr>
          <a:xfrm>
            <a:off x="6390263" y="5538615"/>
            <a:ext cx="2495830" cy="10772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технологиями коррекционного и инклюзивного образования</a:t>
            </a:r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3C97F4E6-226E-621A-32BE-372A7B5069F3}"/>
              </a:ext>
            </a:extLst>
          </p:cNvPr>
          <p:cNvSpPr/>
          <p:nvPr/>
        </p:nvSpPr>
        <p:spPr>
          <a:xfrm>
            <a:off x="2937204" y="3861048"/>
            <a:ext cx="394891" cy="4669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6AB43B8C-72E1-0D1A-C95F-4E160D5DB4A9}"/>
              </a:ext>
            </a:extLst>
          </p:cNvPr>
          <p:cNvSpPr/>
          <p:nvPr/>
        </p:nvSpPr>
        <p:spPr>
          <a:xfrm>
            <a:off x="5987541" y="3789035"/>
            <a:ext cx="394891" cy="4669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Georgia" pitchFamily="18" charset="0"/>
              </a:rPr>
              <a:t>КАЧЕСТВА СОВРЕМЕННОГО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Толерантность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Владение ИКТ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Способность организовать поисковую деятельность учащихся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Владение технологиями воспитательной работы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Владение технологиями коррекционного и инклюзивного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67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C5657A62-428E-BDAD-BEE1-B329BB904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1" y="351631"/>
            <a:ext cx="8217017" cy="615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26BBF-8278-CB34-94CA-D77A8749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90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общественных институтов и индивидуальных стратегий поведения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AE4EB3-C9D5-EB46-9664-6AE6477484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6003"/>
          <a:stretch/>
        </p:blipFill>
        <p:spPr>
          <a:xfrm>
            <a:off x="229090" y="1212776"/>
            <a:ext cx="8685819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7784" y="3459324"/>
            <a:ext cx="136815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1925-1944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2000-2010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446061"/>
            <a:ext cx="151216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1944-1967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2010-2020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99315" y="5152050"/>
            <a:ext cx="136815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1967-1984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5152050"/>
            <a:ext cx="136815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1984-2000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2023…</a:t>
            </a:r>
          </a:p>
        </p:txBody>
      </p:sp>
    </p:spTree>
    <p:extLst>
      <p:ext uri="{BB962C8B-B14F-4D97-AF65-F5344CB8AC3E}">
        <p14:creationId xmlns:p14="http://schemas.microsoft.com/office/powerpoint/2010/main" val="349336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95164-B885-2442-52EE-BBF0EC0EE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640"/>
            <a:ext cx="4606280" cy="1470025"/>
          </a:xfrm>
        </p:spPr>
        <p:txBody>
          <a:bodyPr>
            <a:normAutofit/>
          </a:bodyPr>
          <a:lstStyle/>
          <a:p>
            <a:r>
              <a:rPr lang="ru-RU" sz="31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Молчаливое поколение</a:t>
            </a:r>
            <a:br>
              <a:rPr lang="ru-RU" sz="31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(период кризиса)</a:t>
            </a:r>
            <a:endParaRPr lang="ru-RU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F9042053-3844-0E8F-2AAE-57FEFC041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890363"/>
            <a:ext cx="7796453" cy="4896544"/>
          </a:xfrm>
        </p:spPr>
        <p:txBody>
          <a:bodyPr>
            <a:normAutofit fontScale="70000" lnSpcReduction="20000"/>
          </a:bodyPr>
          <a:lstStyle/>
          <a:p>
            <a:pPr indent="450000" algn="just">
              <a:lnSpc>
                <a:spcPct val="120000"/>
              </a:lnSpc>
              <a:spcBef>
                <a:spcPts val="0"/>
              </a:spcBef>
            </a:pPr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черты</a:t>
            </a:r>
          </a:p>
          <a:p>
            <a:pPr indent="450000" algn="just">
              <a:lnSpc>
                <a:spcPct val="120000"/>
              </a:lnSpc>
              <a:spcBef>
                <a:spcPts val="0"/>
              </a:spcBef>
            </a:pPr>
            <a:r>
              <a:rPr lang="ru-RU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поколения: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терпеливость,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закону и социальным нормам,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открыто высказывать собственное мнение,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бережливость,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трудиться с самоотдачей</a:t>
            </a:r>
          </a:p>
          <a:p>
            <a:pPr indent="4500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доверие к врачам.</a:t>
            </a:r>
          </a:p>
          <a:p>
            <a:endParaRPr lang="ru-RU" dirty="0"/>
          </a:p>
        </p:txBody>
      </p:sp>
      <p:pic>
        <p:nvPicPr>
          <p:cNvPr id="11266" name="Picture 2" descr="https://avatars.dzeninfra.ru/get-zen_doc/1888987/pub_619a89ee88862d15166d2df1_619a8a8bed89b64c4ac25321/scale_240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750" y="334327"/>
            <a:ext cx="4470400" cy="287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80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7B5F1-F0B4-5A7E-734D-91C68DFB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72" y="643732"/>
            <a:ext cx="4187825" cy="1143000"/>
          </a:xfrm>
        </p:spPr>
        <p:txBody>
          <a:bodyPr>
            <a:normAutofit fontScale="90000"/>
          </a:bodyPr>
          <a:lstStyle/>
          <a:p>
            <a:r>
              <a:rPr lang="ru-RU" sz="36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</a:t>
            </a:r>
            <a:br>
              <a:rPr lang="ru-RU" sz="36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Бэби-бумеров </a:t>
            </a:r>
            <a:br>
              <a:rPr lang="ru-RU" sz="36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(период подъёма) </a:t>
            </a:r>
            <a:b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DFF710-45F7-2E31-29DE-DF887AAFB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109" y="1872108"/>
            <a:ext cx="4187824" cy="908820"/>
          </a:xfrm>
        </p:spPr>
        <p:txBody>
          <a:bodyPr>
            <a:noAutofit/>
          </a:bodyPr>
          <a:lstStyle/>
          <a:p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черты поколения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DA430-5332-B17B-61A0-B7144A1D8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792" y="3265172"/>
            <a:ext cx="4376184" cy="3702398"/>
          </a:xfrm>
        </p:spPr>
        <p:txBody>
          <a:bodyPr numCol="1">
            <a:normAutofit/>
          </a:bodyPr>
          <a:lstStyle/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построение карьеры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личностному росту.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Крепкие дружеские связи.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Решительность.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C3D616B-A413-68E6-3764-DA8047798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3265172"/>
            <a:ext cx="4425689" cy="3024337"/>
          </a:xfrm>
        </p:spPr>
        <p:txBody>
          <a:bodyPr>
            <a:normAutofit/>
          </a:bodyPr>
          <a:lstStyle/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спорту.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Оптимизм.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рано обзавестись семьёй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727505-285A-98D8-5C25-A7C954788F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5025" y="274564"/>
            <a:ext cx="43015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40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51482-3438-21DA-4C04-AB0DEE8F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49" y="720736"/>
            <a:ext cx="4416851" cy="1143000"/>
          </a:xfrm>
        </p:spPr>
        <p:txBody>
          <a:bodyPr>
            <a:normAutofit fontScale="90000"/>
          </a:bodyPr>
          <a:lstStyle/>
          <a:p>
            <a:r>
              <a:rPr lang="ru-RU" sz="3600" b="1" i="0" dirty="0">
                <a:solidFill>
                  <a:srgbClr val="5D288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Потерянное </a:t>
            </a:r>
            <a:br>
              <a:rPr lang="ru-RU" sz="3600" b="1" i="0" dirty="0">
                <a:solidFill>
                  <a:srgbClr val="5D288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rgbClr val="5D288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</a:t>
            </a:r>
            <a:r>
              <a:rPr lang="en-US" sz="3600" b="1" dirty="0">
                <a:solidFill>
                  <a:srgbClr val="5D2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br>
              <a:rPr lang="en-US" sz="3600" b="1" dirty="0">
                <a:solidFill>
                  <a:srgbClr val="5D2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5D2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(период пробуждения</a:t>
            </a:r>
            <a:r>
              <a:rPr lang="ru-RU" b="1" dirty="0">
                <a:solidFill>
                  <a:srgbClr val="5D28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i="0" dirty="0">
                <a:solidFill>
                  <a:srgbClr val="5D288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13837-6B18-E9AE-139A-DD63FD7D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734" y="2286000"/>
            <a:ext cx="4189414" cy="1143000"/>
          </a:xfrm>
        </p:spPr>
        <p:txBody>
          <a:bodyPr>
            <a:normAutofit/>
          </a:bodyPr>
          <a:lstStyle/>
          <a:p>
            <a:r>
              <a:rPr lang="ru-RU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черты поколения X: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62786-909F-46F9-FFA0-B5AC213AF4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0047" y="219482"/>
            <a:ext cx="4388804" cy="293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7CDFA71-3FDA-70D3-6996-C1EAD9638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345" y="3157926"/>
            <a:ext cx="8777607" cy="3951288"/>
          </a:xfrm>
        </p:spPr>
        <p:txBody>
          <a:bodyPr>
            <a:norm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готовность к изменениям,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грамотность,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космополитизм,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- неформальность взглядов,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- прагматизм,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- стремление к равноправию мужчин и женщин.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5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0B0F0-E479-97CF-22F0-8D6202F2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50" y="693792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ru-RU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Миллениалов</a:t>
            </a:r>
            <a:br>
              <a:rPr lang="ru-RU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(период спада)</a:t>
            </a:r>
            <a:b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75D285-7B3A-25D9-77B1-7FB81ADBE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729" y="2074104"/>
            <a:ext cx="4040188" cy="639762"/>
          </a:xfrm>
        </p:spPr>
        <p:txBody>
          <a:bodyPr>
            <a:normAutofit fontScale="85000" lnSpcReduction="10000"/>
          </a:bodyPr>
          <a:lstStyle/>
          <a:p>
            <a:r>
              <a:rPr lang="ru-RU" sz="2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черты поколения </a:t>
            </a:r>
            <a:r>
              <a:rPr lang="en-US" sz="2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26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244D08-2C7E-93D4-7F92-04725E19C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83" y="2548729"/>
            <a:ext cx="4622477" cy="3888431"/>
          </a:xfrm>
        </p:spPr>
        <p:txBody>
          <a:bodyPr>
            <a:noAutofit/>
          </a:bodyPr>
          <a:lstStyle/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независимость, индивидуализм,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участвовать в политических процессах,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сковывать себя обязательствами,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то, что они нацелены на развитие карьеры, жертвовать ради нее идентичностью они не хотят, 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предпочитают фриланс офисной работе,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6D3BE8-6BFF-EEAC-5AE2-44535158F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9160" y="2564904"/>
            <a:ext cx="4474840" cy="4680518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4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космополиты,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учиться всю жизнь, </a:t>
            </a:r>
            <a:endParaRPr lang="en-US" sz="3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обучение онлайн,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привыкли к доступности информации, но излишне доверяют интернету,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в интернете очень много времени по сравнению с остальными поколениями,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уступая лишь зуммерам,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заботятся об экологии.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75A15-C586-9435-F21E-5679A565E8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9490" y="188640"/>
            <a:ext cx="3819734" cy="254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45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A4683-1364-8370-6FD0-7A1745A2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67" y="548680"/>
            <a:ext cx="3754760" cy="1143000"/>
          </a:xfrm>
        </p:spPr>
        <p:txBody>
          <a:bodyPr>
            <a:noAutofit/>
          </a:bodyPr>
          <a:lstStyle/>
          <a:p>
            <a:r>
              <a:rPr lang="ru-RU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</a:t>
            </a:r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Зуммеры </a:t>
            </a:r>
            <a:br>
              <a:rPr lang="ru-RU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(период кризиса)</a:t>
            </a:r>
            <a:b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DED5A5-DC7F-99D4-F142-D61D64A8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380" y="1556792"/>
            <a:ext cx="3960439" cy="1031776"/>
          </a:xfrm>
        </p:spPr>
        <p:txBody>
          <a:bodyPr>
            <a:noAutofit/>
          </a:bodyPr>
          <a:lstStyle/>
          <a:p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черты поколения </a:t>
            </a:r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85ED6-2F14-C482-B0D1-5DB86CEE1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734" y="2707482"/>
            <a:ext cx="4216653" cy="3951288"/>
          </a:xfrm>
        </p:spPr>
        <p:txBody>
          <a:bodyPr>
            <a:normAutofit fontScale="92500"/>
          </a:bodyPr>
          <a:lstStyle/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рано начинают зарабатывать, активно используя интернет в работе,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употребляют меньше наркотиков и алкоголя,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чаще страдают от депрессии,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толерантны,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F2112F-2851-AD7B-A185-5BE48FBF1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3404" y="3573016"/>
            <a:ext cx="4041775" cy="2736304"/>
          </a:xfrm>
        </p:spPr>
        <p:txBody>
          <a:bodyPr>
            <a:normAutofit fontScale="92500"/>
          </a:bodyPr>
          <a:lstStyle/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заботятся об экологии,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плохо концентрируются,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расположены к диалогу с предыдущими поколениями, предпочитая дистанцию.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B4132-BD2D-351E-9F48-4D231DBE6B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6406" y="548680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04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FEFC-16B6-72B2-68FB-F0706E6D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986" y="404664"/>
            <a:ext cx="4613270" cy="1152128"/>
          </a:xfrm>
        </p:spPr>
        <p:txBody>
          <a:bodyPr>
            <a:normAutofit fontScale="90000"/>
          </a:bodyPr>
          <a:lstStyle/>
          <a:p>
            <a:r>
              <a:rPr lang="ru-RU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</a:t>
            </a:r>
            <a:r>
              <a:rPr lang="en-US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4000" b="1" i="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льфа</a:t>
            </a:r>
            <a:br>
              <a:rPr lang="ru-RU" b="0" i="0" dirty="0">
                <a:solidFill>
                  <a:srgbClr val="333333"/>
                </a:solidFill>
                <a:effectLst/>
                <a:latin typeface="Stag Semibold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8B4E4-A5FE-FD8F-F460-6F85FB559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735320"/>
            <a:ext cx="4788024" cy="28697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Stag Medium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ED70A-9F19-893D-4DE5-EBE8850B3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089" r="11048"/>
          <a:stretch/>
        </p:blipFill>
        <p:spPr>
          <a:xfrm>
            <a:off x="2717284" y="2630611"/>
            <a:ext cx="4084731" cy="286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87DE75-3869-69FB-1858-FA42C1D11458}"/>
              </a:ext>
            </a:extLst>
          </p:cNvPr>
          <p:cNvSpPr txBox="1"/>
          <p:nvPr/>
        </p:nvSpPr>
        <p:spPr>
          <a:xfrm>
            <a:off x="6439450" y="931507"/>
            <a:ext cx="2592288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агрессивные и толерантные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3B7DA-9867-25BC-E5F9-BBF025509D7C}"/>
              </a:ext>
            </a:extLst>
          </p:cNvPr>
          <p:cNvSpPr txBox="1"/>
          <p:nvPr/>
        </p:nvSpPr>
        <p:spPr>
          <a:xfrm>
            <a:off x="3131840" y="1781059"/>
            <a:ext cx="4392488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Любят учится, при условии , если им интересно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555CF-3546-856D-1336-7F2D079154D2}"/>
              </a:ext>
            </a:extLst>
          </p:cNvPr>
          <p:cNvSpPr txBox="1"/>
          <p:nvPr/>
        </p:nvSpPr>
        <p:spPr>
          <a:xfrm>
            <a:off x="6551712" y="2780928"/>
            <a:ext cx="2592288" cy="6771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Иное восприятие времен и пространства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380AE-8508-0E46-027E-431BCB45601F}"/>
              </a:ext>
            </a:extLst>
          </p:cNvPr>
          <p:cNvSpPr txBox="1"/>
          <p:nvPr/>
        </p:nvSpPr>
        <p:spPr>
          <a:xfrm>
            <a:off x="6551712" y="3861048"/>
            <a:ext cx="2592288" cy="138499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Знание цифровых каналов 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распространения информации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F6A81-6CCA-D614-8FF3-D80575604C68}"/>
              </a:ext>
            </a:extLst>
          </p:cNvPr>
          <p:cNvSpPr txBox="1"/>
          <p:nvPr/>
        </p:nvSpPr>
        <p:spPr>
          <a:xfrm>
            <a:off x="6135853" y="5655895"/>
            <a:ext cx="2898143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Высокая скорость восприятия информации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DCA8A8-59D7-D56E-2D65-095BD45E83E7}"/>
              </a:ext>
            </a:extLst>
          </p:cNvPr>
          <p:cNvSpPr txBox="1"/>
          <p:nvPr/>
        </p:nvSpPr>
        <p:spPr>
          <a:xfrm>
            <a:off x="3273477" y="5820502"/>
            <a:ext cx="2592288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в нескольких измерениях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2EF596-D477-ACA6-1C79-42A8B127D2FB}"/>
              </a:ext>
            </a:extLst>
          </p:cNvPr>
          <p:cNvSpPr txBox="1"/>
          <p:nvPr/>
        </p:nvSpPr>
        <p:spPr>
          <a:xfrm>
            <a:off x="219607" y="5548173"/>
            <a:ext cx="2592288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Самодостаточные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7B6FBC-2C03-8F6F-9D7A-4E0393F5FACD}"/>
              </a:ext>
            </a:extLst>
          </p:cNvPr>
          <p:cNvSpPr txBox="1"/>
          <p:nvPr/>
        </p:nvSpPr>
        <p:spPr>
          <a:xfrm>
            <a:off x="137606" y="4414163"/>
            <a:ext cx="2592288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Творческие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F1908F-61DA-FC03-599B-9B140269CA6A}"/>
              </a:ext>
            </a:extLst>
          </p:cNvPr>
          <p:cNvSpPr txBox="1"/>
          <p:nvPr/>
        </p:nvSpPr>
        <p:spPr>
          <a:xfrm>
            <a:off x="156660" y="3246699"/>
            <a:ext cx="2592288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Созидательные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52D02E-D006-45B4-B7ED-F3D14FFD2618}"/>
              </a:ext>
            </a:extLst>
          </p:cNvPr>
          <p:cNvSpPr txBox="1"/>
          <p:nvPr/>
        </p:nvSpPr>
        <p:spPr>
          <a:xfrm>
            <a:off x="611560" y="1012098"/>
            <a:ext cx="288032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Целеустремленные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C2AA3-7EE1-3BD4-2AD8-DCC41143EF40}"/>
              </a:ext>
            </a:extLst>
          </p:cNvPr>
          <p:cNvSpPr txBox="1"/>
          <p:nvPr/>
        </p:nvSpPr>
        <p:spPr>
          <a:xfrm>
            <a:off x="251520" y="2206480"/>
            <a:ext cx="259228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Свободолюбивые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4082C-B1A5-A939-FA1B-6BD3B8B54ACD}"/>
              </a:ext>
            </a:extLst>
          </p:cNvPr>
          <p:cNvSpPr txBox="1"/>
          <p:nvPr/>
        </p:nvSpPr>
        <p:spPr>
          <a:xfrm>
            <a:off x="3995936" y="1012098"/>
            <a:ext cx="213991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ехнологичность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33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1100</TotalTime>
  <Words>455</Words>
  <Application>Microsoft Office PowerPoint</Application>
  <PresentationFormat>Экран (4:3)</PresentationFormat>
  <Paragraphs>157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-apple-system</vt:lpstr>
      <vt:lpstr>Arial</vt:lpstr>
      <vt:lpstr>Calibri</vt:lpstr>
      <vt:lpstr>Georgia</vt:lpstr>
      <vt:lpstr>Stag Medium</vt:lpstr>
      <vt:lpstr>Stag Semibold</vt:lpstr>
      <vt:lpstr>Times New Roman</vt:lpstr>
      <vt:lpstr>Тема Office</vt:lpstr>
      <vt:lpstr>Дети будущего – современный педагог.</vt:lpstr>
      <vt:lpstr>Презентация PowerPoint</vt:lpstr>
      <vt:lpstr>Развитие общественных институтов и индивидуальных стратегий поведения</vt:lpstr>
      <vt:lpstr>Молчаливое поколение (период кризиса)</vt:lpstr>
      <vt:lpstr>Поколение  Бэби-бумеров  (период подъёма)  </vt:lpstr>
      <vt:lpstr>Потерянное  поколение X (период пробуждения)  </vt:lpstr>
      <vt:lpstr>Поколение Миллениалов (период спада) </vt:lpstr>
      <vt:lpstr>Поколение  Зуммеры  (период кризиса) </vt:lpstr>
      <vt:lpstr>Поколение Aльфа </vt:lpstr>
      <vt:lpstr>Дети будущего W  - 2020г….</vt:lpstr>
      <vt:lpstr>Слабые стороны поколения будущего</vt:lpstr>
      <vt:lpstr>Современный педагог в свете прогрессивных идей</vt:lpstr>
      <vt:lpstr>КАЧЕСТВА СОВРЕМЕННОГО ПЕДАГОГА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Колпакова</dc:creator>
  <cp:lastModifiedBy>Галина Лосева</cp:lastModifiedBy>
  <cp:revision>39</cp:revision>
  <cp:lastPrinted>2023-03-27T06:57:45Z</cp:lastPrinted>
  <dcterms:created xsi:type="dcterms:W3CDTF">2023-03-23T04:21:51Z</dcterms:created>
  <dcterms:modified xsi:type="dcterms:W3CDTF">2023-03-27T10:50:15Z</dcterms:modified>
</cp:coreProperties>
</file>